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2" r:id="rId7"/>
    <p:sldId id="276" r:id="rId8"/>
    <p:sldId id="264" r:id="rId9"/>
    <p:sldId id="277" r:id="rId10"/>
    <p:sldId id="278" r:id="rId11"/>
    <p:sldId id="279" r:id="rId12"/>
    <p:sldId id="274" r:id="rId13"/>
    <p:sldId id="265" r:id="rId14"/>
    <p:sldId id="269" r:id="rId15"/>
    <p:sldId id="280" r:id="rId16"/>
    <p:sldId id="268" r:id="rId17"/>
    <p:sldId id="271" r:id="rId18"/>
    <p:sldId id="270" r:id="rId19"/>
    <p:sldId id="272" r:id="rId20"/>
    <p:sldId id="273" r:id="rId21"/>
  </p:sldIdLst>
  <p:sldSz cx="9144000" cy="5143500" type="screen16x9"/>
  <p:notesSz cx="6858000" cy="9144000"/>
  <p:embeddedFontLst>
    <p:embeddedFont>
      <p:font typeface="Archivo" panose="020B0604020202020204" charset="0"/>
      <p:regular r:id="rId23"/>
      <p:bold r:id="rId24"/>
      <p:italic r:id="rId25"/>
      <p:boldItalic r:id="rId26"/>
    </p:embeddedFont>
    <p:embeddedFont>
      <p:font typeface="Amatic SC" panose="020B0604020202020204" charset="-79"/>
      <p:regular r:id="rId27"/>
      <p:bold r:id="rId28"/>
    </p:embeddedFont>
    <p:embeddedFont>
      <p:font typeface="Signika Negative" panose="020B0604020202020204" charset="0"/>
      <p:regular r:id="rId29"/>
      <p:bold r:id="rId30"/>
    </p:embeddedFont>
    <p:embeddedFont>
      <p:font typeface="Paytone One" panose="020B0604020202020204" charset="0"/>
      <p:regular r:id="rId31"/>
    </p:embeddedFont>
    <p:embeddedFont>
      <p:font typeface="Chelsea Market" panose="020B0604020202020204" charset="0"/>
      <p:regular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Signika Negative Light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>
        <p:scale>
          <a:sx n="165" d="100"/>
          <a:sy n="165" d="100"/>
        </p:scale>
        <p:origin x="-81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713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94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791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79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9d73de208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9d73de208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873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9d73de208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9d73de208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873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9d73de208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9d73de208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67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124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9d73de208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9d73de208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02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925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9d73de208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9d73de208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136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73a0764869_7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73a0764869_7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361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13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9d73de20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531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163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9d73de20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9d73de20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754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10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0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9d73de208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9d73de208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48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79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2888738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474">
            <a:off x="1097118" y="1079515"/>
            <a:ext cx="1956724" cy="1063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284" name="Google Shape;284;p1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 flipH="1">
            <a:off x="1470078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 flipH="1">
            <a:off x="11848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ctrTitle" idx="2"/>
          </p:nvPr>
        </p:nvSpPr>
        <p:spPr>
          <a:xfrm flipH="1">
            <a:off x="3795647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993241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ctrTitle" idx="4"/>
          </p:nvPr>
        </p:nvSpPr>
        <p:spPr>
          <a:xfrm flipH="1">
            <a:off x="6118925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5"/>
          </p:nvPr>
        </p:nvSpPr>
        <p:spPr>
          <a:xfrm flipH="1">
            <a:off x="58336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title" idx="6"/>
          </p:nvPr>
        </p:nvSpPr>
        <p:spPr>
          <a:xfrm>
            <a:off x="895350" y="4182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23" name="Google Shape;323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 flipH="1">
            <a:off x="5026333" y="1233211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ubTitle" idx="2"/>
          </p:nvPr>
        </p:nvSpPr>
        <p:spPr>
          <a:xfrm flipH="1">
            <a:off x="4128753" y="2064224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" name="Google Shape;355;p17"/>
          <p:cNvSpPr txBox="1">
            <a:spLocks noGrp="1"/>
          </p:cNvSpPr>
          <p:nvPr>
            <p:ph type="subTitle" idx="3"/>
          </p:nvPr>
        </p:nvSpPr>
        <p:spPr>
          <a:xfrm flipH="1">
            <a:off x="2749627" y="2572800"/>
            <a:ext cx="15912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subTitle" idx="4"/>
          </p:nvPr>
        </p:nvSpPr>
        <p:spPr>
          <a:xfrm flipH="1">
            <a:off x="3057147" y="33275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0" name="Google Shape;360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0" name="Google Shape;390;p18"/>
          <p:cNvSpPr txBox="1">
            <a:spLocks noGrp="1"/>
          </p:cNvSpPr>
          <p:nvPr>
            <p:ph type="ctrTitle"/>
          </p:nvPr>
        </p:nvSpPr>
        <p:spPr>
          <a:xfrm flipH="1">
            <a:off x="2340793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18"/>
          <p:cNvSpPr txBox="1">
            <a:spLocks noGrp="1"/>
          </p:cNvSpPr>
          <p:nvPr>
            <p:ph type="subTitle" idx="1"/>
          </p:nvPr>
        </p:nvSpPr>
        <p:spPr>
          <a:xfrm flipH="1">
            <a:off x="1665499" y="1868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ctrTitle" idx="2"/>
          </p:nvPr>
        </p:nvSpPr>
        <p:spPr>
          <a:xfrm flipH="1">
            <a:off x="5242607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3"/>
          </p:nvPr>
        </p:nvSpPr>
        <p:spPr>
          <a:xfrm flipH="1">
            <a:off x="5242600" y="187085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ctrTitle" idx="4"/>
          </p:nvPr>
        </p:nvSpPr>
        <p:spPr>
          <a:xfrm flipH="1">
            <a:off x="2340793" y="27842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subTitle" idx="5"/>
          </p:nvPr>
        </p:nvSpPr>
        <p:spPr>
          <a:xfrm flipH="1">
            <a:off x="1665500" y="3224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ctrTitle" idx="6"/>
          </p:nvPr>
        </p:nvSpPr>
        <p:spPr>
          <a:xfrm flipH="1">
            <a:off x="5242607" y="27842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7"/>
          </p:nvPr>
        </p:nvSpPr>
        <p:spPr>
          <a:xfrm flipH="1">
            <a:off x="5242601" y="3224475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1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ctrTitle" idx="2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ctrTitle" idx="4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5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ctrTitle" idx="6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subTitle" idx="7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ctrTitle" idx="13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14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0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46" name="Google Shape;446;p20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6" name="Google Shape;476;p20"/>
          <p:cNvSpPr txBox="1">
            <a:spLocks noGrp="1"/>
          </p:cNvSpPr>
          <p:nvPr>
            <p:ph type="title" hasCustomPrompt="1"/>
          </p:nvPr>
        </p:nvSpPr>
        <p:spPr>
          <a:xfrm>
            <a:off x="5172025" y="2814925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7" name="Google Shape;477;p20"/>
          <p:cNvSpPr txBox="1">
            <a:spLocks noGrp="1"/>
          </p:cNvSpPr>
          <p:nvPr>
            <p:ph type="subTitle" idx="1"/>
          </p:nvPr>
        </p:nvSpPr>
        <p:spPr>
          <a:xfrm flipH="1">
            <a:off x="5461075" y="366217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title" idx="2" hasCustomPrompt="1"/>
          </p:nvPr>
        </p:nvSpPr>
        <p:spPr>
          <a:xfrm>
            <a:off x="1607200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9" name="Google Shape;479;p20"/>
          <p:cNvSpPr txBox="1">
            <a:spLocks noGrp="1"/>
          </p:cNvSpPr>
          <p:nvPr>
            <p:ph type="subTitle" idx="3"/>
          </p:nvPr>
        </p:nvSpPr>
        <p:spPr>
          <a:xfrm flipH="1">
            <a:off x="2005525" y="1785325"/>
            <a:ext cx="20736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title" idx="4" hasCustomPrompt="1"/>
          </p:nvPr>
        </p:nvSpPr>
        <p:spPr>
          <a:xfrm>
            <a:off x="1101875" y="2814925"/>
            <a:ext cx="38808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5"/>
          </p:nvPr>
        </p:nvSpPr>
        <p:spPr>
          <a:xfrm flipH="1">
            <a:off x="1654325" y="3662175"/>
            <a:ext cx="27759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title" idx="6" hasCustomPrompt="1"/>
          </p:nvPr>
        </p:nvSpPr>
        <p:spPr>
          <a:xfrm>
            <a:off x="5172025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3" name="Google Shape;483;p20"/>
          <p:cNvSpPr txBox="1">
            <a:spLocks noGrp="1"/>
          </p:cNvSpPr>
          <p:nvPr>
            <p:ph type="subTitle" idx="7"/>
          </p:nvPr>
        </p:nvSpPr>
        <p:spPr>
          <a:xfrm flipH="1">
            <a:off x="5461075" y="178532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ctrTitle"/>
          </p:nvPr>
        </p:nvSpPr>
        <p:spPr>
          <a:xfrm flipH="1">
            <a:off x="3337775" y="3340550"/>
            <a:ext cx="27213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02" name="Google Shape;502;p2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32" name="Google Shape;532;p23"/>
          <p:cNvSpPr txBox="1">
            <a:spLocks noGrp="1"/>
          </p:cNvSpPr>
          <p:nvPr>
            <p:ph type="subTitle" idx="1"/>
          </p:nvPr>
        </p:nvSpPr>
        <p:spPr>
          <a:xfrm rot="-316776" flipH="1">
            <a:off x="1976984" y="2018298"/>
            <a:ext cx="1754041" cy="1107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36" name="Google Shape;536;p2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6" name="Google Shape;566;p24"/>
          <p:cNvSpPr txBox="1">
            <a:spLocks noGrp="1"/>
          </p:cNvSpPr>
          <p:nvPr>
            <p:ph type="subTitle" idx="1"/>
          </p:nvPr>
        </p:nvSpPr>
        <p:spPr>
          <a:xfrm rot="410040" flipH="1">
            <a:off x="5561368" y="2209812"/>
            <a:ext cx="1868173" cy="1107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5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70" name="Google Shape;570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1150925" y="1293325"/>
            <a:ext cx="34275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1" name="Google Shape;601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2"/>
          </p:nvPr>
        </p:nvSpPr>
        <p:spPr>
          <a:xfrm>
            <a:off x="4669500" y="1293325"/>
            <a:ext cx="3754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5" name="Google Shape;605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5" name="Google Shape;635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6" name="Google Shape;636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6" name="Google Shape;666;p26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59631" y="1356131"/>
            <a:ext cx="4093358" cy="1267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6312" y="2814858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tottenhall.enfield.sch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ittlewandlelettersandsounds.org.uk/resources/for-paren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0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Tottenhall Infant School</a:t>
            </a:r>
            <a:r>
              <a:rPr lang="en"/>
              <a:t> 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694" name="Google Shape;694;p30"/>
          <p:cNvSpPr txBox="1">
            <a:spLocks noGrp="1"/>
          </p:cNvSpPr>
          <p:nvPr>
            <p:ph type="subTitle" idx="1"/>
          </p:nvPr>
        </p:nvSpPr>
        <p:spPr>
          <a:xfrm rot="1367">
            <a:off x="1469575" y="3306550"/>
            <a:ext cx="6036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helsea Market" panose="020B0604020202020204" charset="0"/>
              </a:rPr>
              <a:t>Year 2 Curriculum </a:t>
            </a:r>
            <a:r>
              <a:rPr lang="en" sz="2400" dirty="0" smtClean="0">
                <a:latin typeface="Chelsea Market" panose="020B0604020202020204" charset="0"/>
              </a:rPr>
              <a:t>Spring Term 2024 Information </a:t>
            </a:r>
            <a:r>
              <a:rPr lang="en" sz="2400" dirty="0">
                <a:latin typeface="Chelsea Market" panose="020B0604020202020204" charset="0"/>
              </a:rPr>
              <a:t>For Parents and Carers</a:t>
            </a:r>
            <a:endParaRPr sz="2400" dirty="0">
              <a:latin typeface="Chelsea Market" panose="020B0604020202020204" charset="0"/>
            </a:endParaRPr>
          </a:p>
        </p:txBody>
      </p:sp>
      <p:grpSp>
        <p:nvGrpSpPr>
          <p:cNvPr id="695" name="Google Shape;695;p30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696" name="Google Shape;696;p30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697" name="Google Shape;697;p30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8" name="Google Shape;698;p30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01" name="Google Shape;701;p30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2" name="Google Shape;702;p30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3" name="Google Shape;703;p30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4" name="Google Shape;704;p30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5" name="Google Shape;705;p30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06" name="Google Shape;706;p30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07" name="Google Shape;707;p30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8" name="Google Shape;708;p30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9" name="Google Shape;709;p30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0" name="Google Shape;710;p30"/>
          <p:cNvSpPr/>
          <p:nvPr/>
        </p:nvSpPr>
        <p:spPr>
          <a:xfrm>
            <a:off x="3495725" y="28208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11" name="Google Shape;7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825" y="920050"/>
            <a:ext cx="1120350" cy="11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718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1"/>
          <p:cNvSpPr txBox="1">
            <a:spLocks noGrp="1"/>
          </p:cNvSpPr>
          <p:nvPr>
            <p:ph type="title" idx="4"/>
          </p:nvPr>
        </p:nvSpPr>
        <p:spPr>
          <a:xfrm>
            <a:off x="857350" y="494436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38761D"/>
                </a:solidFill>
              </a:rPr>
              <a:t>Foundation Subjects </a:t>
            </a:r>
            <a:endParaRPr sz="2800" dirty="0">
              <a:solidFill>
                <a:srgbClr val="38761D"/>
              </a:solidFill>
            </a:endParaRPr>
          </a:p>
        </p:txBody>
      </p:sp>
      <p:sp>
        <p:nvSpPr>
          <p:cNvPr id="815" name="Google Shape;815;p41"/>
          <p:cNvSpPr txBox="1">
            <a:spLocks noGrp="1"/>
          </p:cNvSpPr>
          <p:nvPr>
            <p:ph type="ctrTitle" idx="2"/>
          </p:nvPr>
        </p:nvSpPr>
        <p:spPr>
          <a:xfrm flipH="1">
            <a:off x="963719" y="1032076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History</a:t>
            </a:r>
            <a:endParaRPr dirty="0"/>
          </a:p>
        </p:txBody>
      </p:sp>
      <p:sp>
        <p:nvSpPr>
          <p:cNvPr id="816" name="Google Shape;816;p41"/>
          <p:cNvSpPr txBox="1">
            <a:spLocks noGrp="1"/>
          </p:cNvSpPr>
          <p:nvPr>
            <p:ph type="subTitle" idx="3"/>
          </p:nvPr>
        </p:nvSpPr>
        <p:spPr>
          <a:xfrm flipH="1">
            <a:off x="823386" y="1596529"/>
            <a:ext cx="2293435" cy="198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400" dirty="0" smtClean="0">
                <a:latin typeface="Chelsea Market" panose="020B0604020202020204" charset="0"/>
              </a:rPr>
              <a:t>-Travel </a:t>
            </a:r>
            <a:r>
              <a:rPr lang="en-US" sz="1400" dirty="0">
                <a:latin typeface="Chelsea Market" panose="020B0604020202020204" charset="0"/>
              </a:rPr>
              <a:t>and transport. </a:t>
            </a:r>
            <a:r>
              <a:rPr lang="en-US" sz="1400" dirty="0" smtClean="0">
                <a:latin typeface="Chelsea Market" panose="020B0604020202020204" charset="0"/>
              </a:rPr>
              <a:t>-Include </a:t>
            </a:r>
            <a:r>
              <a:rPr lang="en-US" sz="1400" dirty="0">
                <a:latin typeface="Chelsea Market" panose="020B0604020202020204" charset="0"/>
              </a:rPr>
              <a:t>how travel and transport has changed, early travel and a history of cars, trains and flight.</a:t>
            </a:r>
            <a:endParaRPr lang="en-GB" sz="1400" dirty="0">
              <a:latin typeface="Chelsea Market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8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17" name="Google Shape;817;p41"/>
          <p:cNvSpPr txBox="1">
            <a:spLocks noGrp="1"/>
          </p:cNvSpPr>
          <p:nvPr>
            <p:ph type="ctrTitle"/>
          </p:nvPr>
        </p:nvSpPr>
        <p:spPr>
          <a:xfrm flipH="1">
            <a:off x="3472217" y="1064786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ART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4022332" y="1406757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1"/>
          <p:cNvSpPr/>
          <p:nvPr/>
        </p:nvSpPr>
        <p:spPr>
          <a:xfrm>
            <a:off x="1558799" y="1369243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41"/>
          <p:cNvGrpSpPr/>
          <p:nvPr/>
        </p:nvGrpSpPr>
        <p:grpSpPr>
          <a:xfrm>
            <a:off x="7443626" y="269155"/>
            <a:ext cx="1480199" cy="1446526"/>
            <a:chOff x="7363751" y="1183080"/>
            <a:chExt cx="1480199" cy="1446526"/>
          </a:xfrm>
        </p:grpSpPr>
        <p:sp>
          <p:nvSpPr>
            <p:cNvPr id="822" name="Google Shape;822;p41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1"/>
          <p:cNvGrpSpPr/>
          <p:nvPr/>
        </p:nvGrpSpPr>
        <p:grpSpPr>
          <a:xfrm>
            <a:off x="7766334" y="471805"/>
            <a:ext cx="834781" cy="867718"/>
            <a:chOff x="3878850" y="1206600"/>
            <a:chExt cx="1220975" cy="1269150"/>
          </a:xfrm>
        </p:grpSpPr>
        <p:sp>
          <p:nvSpPr>
            <p:cNvPr id="825" name="Google Shape;825;p41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41"/>
          <p:cNvSpPr txBox="1"/>
          <p:nvPr/>
        </p:nvSpPr>
        <p:spPr>
          <a:xfrm>
            <a:off x="5777798" y="990229"/>
            <a:ext cx="1817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</a:t>
            </a:r>
            <a:endParaRPr dirty="0"/>
          </a:p>
        </p:txBody>
      </p:sp>
      <p:sp>
        <p:nvSpPr>
          <p:cNvPr id="837" name="Google Shape;837;p41"/>
          <p:cNvSpPr/>
          <p:nvPr/>
        </p:nvSpPr>
        <p:spPr>
          <a:xfrm>
            <a:off x="6348913" y="1359493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816;p41"/>
          <p:cNvSpPr txBox="1">
            <a:spLocks noGrp="1"/>
          </p:cNvSpPr>
          <p:nvPr>
            <p:ph type="subTitle" idx="3"/>
          </p:nvPr>
        </p:nvSpPr>
        <p:spPr>
          <a:xfrm flipH="1">
            <a:off x="2919984" y="1449869"/>
            <a:ext cx="2662784" cy="198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Chelsea Market" panose="020B0604020202020204" charset="0"/>
              </a:rPr>
              <a:t>    -Develop art skills through </a:t>
            </a:r>
            <a:r>
              <a:rPr lang="en-US" sz="1400" dirty="0">
                <a:latin typeface="Chelsea Market" panose="020B0604020202020204" charset="0"/>
              </a:rPr>
              <a:t>drawing and </a:t>
            </a:r>
            <a:r>
              <a:rPr lang="en-US" sz="1400" dirty="0" smtClean="0">
                <a:latin typeface="Chelsea Market" panose="020B0604020202020204" charset="0"/>
              </a:rPr>
              <a:t>paint, and </a:t>
            </a:r>
            <a:r>
              <a:rPr lang="en-US" sz="1400" dirty="0">
                <a:latin typeface="Chelsea Market" panose="020B0604020202020204" charset="0"/>
              </a:rPr>
              <a:t>looking at famous sea pictures linked to </a:t>
            </a:r>
            <a:r>
              <a:rPr lang="en-US" sz="1400" dirty="0" smtClean="0">
                <a:latin typeface="Chelsea Market" panose="020B0604020202020204" charset="0"/>
              </a:rPr>
              <a:t>the topic</a:t>
            </a:r>
            <a:r>
              <a:rPr lang="en-US" sz="1400" dirty="0">
                <a:latin typeface="Chelsea Market" panose="020B0604020202020204" charset="0"/>
              </a:rPr>
              <a:t>.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 smtClean="0">
                <a:latin typeface="Chelsea Market" panose="020B0604020202020204" charset="0"/>
              </a:rPr>
              <a:t>    -Create </a:t>
            </a:r>
            <a:r>
              <a:rPr lang="en-US" sz="1400" dirty="0">
                <a:latin typeface="Chelsea Market" panose="020B0604020202020204" charset="0"/>
              </a:rPr>
              <a:t>different shades of a particular </a:t>
            </a:r>
            <a:r>
              <a:rPr lang="en-US" sz="1400" dirty="0" err="1">
                <a:latin typeface="Chelsea Market" panose="020B0604020202020204" charset="0"/>
              </a:rPr>
              <a:t>colour</a:t>
            </a:r>
            <a:r>
              <a:rPr lang="en-US" sz="1400" dirty="0">
                <a:latin typeface="Chelsea Market" panose="020B0604020202020204" charset="0"/>
              </a:rPr>
              <a:t> using white paint. 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 smtClean="0">
                <a:latin typeface="Chelsea Market" panose="020B0604020202020204" charset="0"/>
              </a:rPr>
              <a:t>    -Exploring and looking </a:t>
            </a:r>
            <a:r>
              <a:rPr lang="en-US" sz="1400" dirty="0">
                <a:latin typeface="Chelsea Market" panose="020B0604020202020204" charset="0"/>
              </a:rPr>
              <a:t>at </a:t>
            </a:r>
            <a:r>
              <a:rPr lang="en-GB" sz="1400" dirty="0">
                <a:latin typeface="Chelsea Market" panose="020B0604020202020204" charset="0"/>
              </a:rPr>
              <a:t>sculpture to develop and share ideas, experiences and imagination.</a:t>
            </a:r>
            <a:endParaRPr sz="1400" dirty="0">
              <a:solidFill>
                <a:srgbClr val="008000"/>
              </a:solidFill>
              <a:latin typeface="Chelsea Market" panose="020B0604020202020204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9" name="Google Shape;816;p41"/>
          <p:cNvSpPr txBox="1">
            <a:spLocks noGrp="1"/>
          </p:cNvSpPr>
          <p:nvPr>
            <p:ph type="subTitle" idx="3"/>
          </p:nvPr>
        </p:nvSpPr>
        <p:spPr>
          <a:xfrm flipH="1">
            <a:off x="5418579" y="1596529"/>
            <a:ext cx="2293435" cy="198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400" dirty="0" smtClean="0">
                <a:latin typeface="Chelsea Market" panose="020B0604020202020204" charset="0"/>
              </a:rPr>
              <a:t>-Special Stories </a:t>
            </a:r>
            <a:r>
              <a:rPr lang="en-US" sz="1400" dirty="0">
                <a:latin typeface="Chelsea Market" panose="020B0604020202020204" charset="0"/>
              </a:rPr>
              <a:t>of Jesus</a:t>
            </a:r>
            <a:endParaRPr lang="en-GB" sz="1400" dirty="0">
              <a:latin typeface="Chelsea Market" panose="020B0604020202020204" charset="0"/>
            </a:endParaRPr>
          </a:p>
          <a:p>
            <a:pPr lvl="0"/>
            <a:r>
              <a:rPr lang="en-US" sz="1400" dirty="0" smtClean="0">
                <a:latin typeface="Chelsea Market" panose="020B0604020202020204" charset="0"/>
              </a:rPr>
              <a:t>-Respecting </a:t>
            </a:r>
            <a:r>
              <a:rPr lang="en-US" sz="1400" dirty="0">
                <a:latin typeface="Chelsea Market" panose="020B0604020202020204" charset="0"/>
              </a:rPr>
              <a:t>Holy Books</a:t>
            </a:r>
            <a:endParaRPr lang="en-GB" sz="1400" dirty="0">
              <a:latin typeface="Chelsea Market" panose="020B0604020202020204" charset="0"/>
            </a:endParaRPr>
          </a:p>
          <a:p>
            <a:pPr lvl="0"/>
            <a:r>
              <a:rPr lang="en-US" sz="1400" dirty="0" smtClean="0">
                <a:latin typeface="Chelsea Market" panose="020B0604020202020204" charset="0"/>
              </a:rPr>
              <a:t>-Stories </a:t>
            </a:r>
            <a:r>
              <a:rPr lang="en-US" sz="1400" dirty="0">
                <a:latin typeface="Chelsea Market" panose="020B0604020202020204" charset="0"/>
              </a:rPr>
              <a:t>of Moses</a:t>
            </a:r>
            <a:endParaRPr lang="en-GB" sz="1400" dirty="0">
              <a:latin typeface="Chelsea Market" panose="020B0604020202020204" charset="0"/>
            </a:endParaRPr>
          </a:p>
          <a:p>
            <a:pPr lvl="0"/>
            <a:r>
              <a:rPr lang="en-US" sz="1400" dirty="0" smtClean="0">
                <a:latin typeface="Chelsea Market" panose="020B0604020202020204" charset="0"/>
              </a:rPr>
              <a:t>-Stories </a:t>
            </a:r>
            <a:r>
              <a:rPr lang="en-US" sz="1400" dirty="0">
                <a:latin typeface="Chelsea Market" panose="020B0604020202020204" charset="0"/>
              </a:rPr>
              <a:t>of Prophet Muhammad</a:t>
            </a:r>
            <a:endParaRPr lang="en-GB" sz="1400" dirty="0">
              <a:latin typeface="Chelsea Market" panose="020B0604020202020204" charset="0"/>
            </a:endParaRPr>
          </a:p>
          <a:p>
            <a:pPr marL="0" lvl="0" indent="0"/>
            <a:endParaRPr sz="1400" dirty="0">
              <a:solidFill>
                <a:srgbClr val="008000"/>
              </a:solidFill>
              <a:latin typeface="Chelsea Market" panose="020B0604020202020204" charset="0"/>
              <a:ea typeface="Chelsea Market"/>
              <a:cs typeface="Chelsea Market"/>
              <a:sym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428096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1"/>
          <p:cNvSpPr txBox="1">
            <a:spLocks noGrp="1"/>
          </p:cNvSpPr>
          <p:nvPr>
            <p:ph type="title" idx="4"/>
          </p:nvPr>
        </p:nvSpPr>
        <p:spPr>
          <a:xfrm>
            <a:off x="857350" y="494436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38761D"/>
                </a:solidFill>
              </a:rPr>
              <a:t>Foundation Subjects </a:t>
            </a:r>
            <a:endParaRPr sz="2800" dirty="0">
              <a:solidFill>
                <a:srgbClr val="38761D"/>
              </a:solidFill>
            </a:endParaRPr>
          </a:p>
        </p:txBody>
      </p:sp>
      <p:sp>
        <p:nvSpPr>
          <p:cNvPr id="815" name="Google Shape;815;p41"/>
          <p:cNvSpPr txBox="1">
            <a:spLocks noGrp="1"/>
          </p:cNvSpPr>
          <p:nvPr>
            <p:ph type="ctrTitle" idx="2"/>
          </p:nvPr>
        </p:nvSpPr>
        <p:spPr>
          <a:xfrm flipH="1">
            <a:off x="963719" y="1032076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Science </a:t>
            </a:r>
            <a:endParaRPr dirty="0"/>
          </a:p>
        </p:txBody>
      </p:sp>
      <p:sp>
        <p:nvSpPr>
          <p:cNvPr id="816" name="Google Shape;816;p41"/>
          <p:cNvSpPr txBox="1">
            <a:spLocks noGrp="1"/>
          </p:cNvSpPr>
          <p:nvPr>
            <p:ph type="subTitle" idx="3"/>
          </p:nvPr>
        </p:nvSpPr>
        <p:spPr>
          <a:xfrm flipH="1">
            <a:off x="835578" y="1520786"/>
            <a:ext cx="2293435" cy="198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400" dirty="0" smtClean="0">
                <a:latin typeface="Chelsea Market" panose="020B0604020202020204" charset="0"/>
              </a:rPr>
              <a:t>-Materials </a:t>
            </a:r>
            <a:r>
              <a:rPr lang="en-US" sz="1400" dirty="0">
                <a:latin typeface="Chelsea Market" panose="020B0604020202020204" charset="0"/>
              </a:rPr>
              <a:t>and their properties. </a:t>
            </a:r>
            <a:endParaRPr lang="en-US" sz="1400" dirty="0" smtClean="0">
              <a:latin typeface="Chelsea Market" panose="020B0604020202020204" charset="0"/>
            </a:endParaRPr>
          </a:p>
          <a:p>
            <a:pPr marL="0" indent="0"/>
            <a:r>
              <a:rPr lang="en-US" sz="1400" dirty="0" smtClean="0">
                <a:latin typeface="Chelsea Market" panose="020B0604020202020204" charset="0"/>
              </a:rPr>
              <a:t>-investigate </a:t>
            </a:r>
            <a:r>
              <a:rPr lang="en-US" sz="1400" dirty="0">
                <a:latin typeface="Chelsea Market" panose="020B0604020202020204" charset="0"/>
              </a:rPr>
              <a:t>which fabric will make a bedroom dark and which material makes the best teabag. </a:t>
            </a:r>
            <a:endParaRPr lang="en-US" sz="1400" dirty="0" smtClean="0">
              <a:latin typeface="Chelsea Market" panose="020B0604020202020204" charset="0"/>
            </a:endParaRPr>
          </a:p>
          <a:p>
            <a:pPr marL="0" indent="0"/>
            <a:r>
              <a:rPr lang="en-US" sz="1400" dirty="0" smtClean="0">
                <a:latin typeface="Chelsea Market" panose="020B0604020202020204" charset="0"/>
              </a:rPr>
              <a:t>-Work </a:t>
            </a:r>
            <a:r>
              <a:rPr lang="en-US" sz="1400" dirty="0">
                <a:latin typeface="Chelsea Market" panose="020B0604020202020204" charset="0"/>
              </a:rPr>
              <a:t>independently and as part of a group to produce tables and charts to present their findings.</a:t>
            </a:r>
            <a:endParaRPr lang="en-GB" sz="1400" dirty="0">
              <a:latin typeface="Chelsea Market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8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17" name="Google Shape;817;p41"/>
          <p:cNvSpPr txBox="1">
            <a:spLocks noGrp="1"/>
          </p:cNvSpPr>
          <p:nvPr>
            <p:ph type="ctrTitle"/>
          </p:nvPr>
        </p:nvSpPr>
        <p:spPr>
          <a:xfrm flipH="1">
            <a:off x="3472217" y="1064786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4022332" y="1406757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1"/>
          <p:cNvSpPr/>
          <p:nvPr/>
        </p:nvSpPr>
        <p:spPr>
          <a:xfrm>
            <a:off x="1558799" y="1369243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41"/>
          <p:cNvGrpSpPr/>
          <p:nvPr/>
        </p:nvGrpSpPr>
        <p:grpSpPr>
          <a:xfrm>
            <a:off x="7443626" y="269155"/>
            <a:ext cx="1480199" cy="1446526"/>
            <a:chOff x="7363751" y="1183080"/>
            <a:chExt cx="1480199" cy="1446526"/>
          </a:xfrm>
        </p:grpSpPr>
        <p:sp>
          <p:nvSpPr>
            <p:cNvPr id="822" name="Google Shape;822;p41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1"/>
          <p:cNvGrpSpPr/>
          <p:nvPr/>
        </p:nvGrpSpPr>
        <p:grpSpPr>
          <a:xfrm>
            <a:off x="7766334" y="471805"/>
            <a:ext cx="834781" cy="867718"/>
            <a:chOff x="3878850" y="1206600"/>
            <a:chExt cx="1220975" cy="1269150"/>
          </a:xfrm>
        </p:grpSpPr>
        <p:sp>
          <p:nvSpPr>
            <p:cNvPr id="825" name="Google Shape;825;p41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41"/>
          <p:cNvSpPr txBox="1"/>
          <p:nvPr/>
        </p:nvSpPr>
        <p:spPr>
          <a:xfrm>
            <a:off x="5777798" y="990229"/>
            <a:ext cx="1817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smtClean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Geography</a:t>
            </a:r>
            <a:r>
              <a:rPr lang="en" sz="2200" dirty="0" smtClean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dirty="0"/>
          </a:p>
        </p:txBody>
      </p:sp>
      <p:sp>
        <p:nvSpPr>
          <p:cNvPr id="837" name="Google Shape;837;p41"/>
          <p:cNvSpPr/>
          <p:nvPr/>
        </p:nvSpPr>
        <p:spPr>
          <a:xfrm>
            <a:off x="6483025" y="1394358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816;p41"/>
          <p:cNvSpPr txBox="1">
            <a:spLocks noGrp="1"/>
          </p:cNvSpPr>
          <p:nvPr>
            <p:ph type="subTitle" idx="3"/>
          </p:nvPr>
        </p:nvSpPr>
        <p:spPr>
          <a:xfrm flipH="1">
            <a:off x="3417349" y="1473522"/>
            <a:ext cx="2293435" cy="198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 sz="1400" dirty="0" smtClean="0">
                <a:latin typeface="Chelsea Market" panose="020B0604020202020204" charset="0"/>
              </a:rPr>
              <a:t>-Develop control </a:t>
            </a:r>
            <a:r>
              <a:rPr lang="en-GB" sz="1400" dirty="0">
                <a:latin typeface="Chelsea Market" panose="020B0604020202020204" charset="0"/>
              </a:rPr>
              <a:t>and coordination through travelling, jumping and landing. </a:t>
            </a:r>
            <a:endParaRPr lang="en-GB" sz="1400" dirty="0" smtClean="0">
              <a:latin typeface="Chelsea Market" panose="020B0604020202020204" charset="0"/>
            </a:endParaRPr>
          </a:p>
          <a:p>
            <a:pPr marL="0" indent="0"/>
            <a:r>
              <a:rPr lang="en-GB" sz="1400" dirty="0" smtClean="0">
                <a:latin typeface="Chelsea Market" panose="020B0604020202020204" charset="0"/>
              </a:rPr>
              <a:t>-Apply skills </a:t>
            </a:r>
            <a:r>
              <a:rPr lang="en-GB" sz="1400" dirty="0">
                <a:latin typeface="Chelsea Market" panose="020B0604020202020204" charset="0"/>
              </a:rPr>
              <a:t>to create a sequence.</a:t>
            </a:r>
          </a:p>
          <a:p>
            <a:pPr marL="0" indent="0"/>
            <a:r>
              <a:rPr lang="en-GB" sz="1400" dirty="0" smtClean="0">
                <a:latin typeface="Chelsea Market" panose="020B0604020202020204" charset="0"/>
              </a:rPr>
              <a:t>-Focus </a:t>
            </a:r>
            <a:r>
              <a:rPr lang="en-GB" sz="1400" dirty="0">
                <a:latin typeface="Chelsea Market" panose="020B0604020202020204" charset="0"/>
              </a:rPr>
              <a:t>on sending and receiving which will include hitting and striking. </a:t>
            </a:r>
            <a:endParaRPr lang="en-GB" sz="1400" dirty="0" smtClean="0">
              <a:latin typeface="Chelsea Market" panose="020B0604020202020204" charset="0"/>
            </a:endParaRPr>
          </a:p>
          <a:p>
            <a:pPr marL="0" indent="0"/>
            <a:r>
              <a:rPr lang="en-GB" sz="1400" dirty="0">
                <a:latin typeface="Chelsea Market" panose="020B0604020202020204" charset="0"/>
              </a:rPr>
              <a:t>-</a:t>
            </a:r>
            <a:r>
              <a:rPr lang="en-GB" sz="1400" dirty="0" smtClean="0">
                <a:latin typeface="Chelsea Market" panose="020B0604020202020204" charset="0"/>
              </a:rPr>
              <a:t>In </a:t>
            </a:r>
            <a:r>
              <a:rPr lang="en-GB" sz="1400" dirty="0">
                <a:latin typeface="Chelsea Market" panose="020B0604020202020204" charset="0"/>
              </a:rPr>
              <a:t>dance children will using dynamics to develop a dance. </a:t>
            </a:r>
          </a:p>
          <a:p>
            <a:pPr marL="0" indent="0"/>
            <a:endParaRPr sz="1400" dirty="0">
              <a:solidFill>
                <a:srgbClr val="008000"/>
              </a:solidFill>
              <a:latin typeface="Chelsea Market" panose="020B0604020202020204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9" name="Google Shape;816;p41"/>
          <p:cNvSpPr txBox="1">
            <a:spLocks noGrp="1"/>
          </p:cNvSpPr>
          <p:nvPr>
            <p:ph type="subTitle" idx="3"/>
          </p:nvPr>
        </p:nvSpPr>
        <p:spPr>
          <a:xfrm flipH="1">
            <a:off x="5777798" y="1520786"/>
            <a:ext cx="2293435" cy="198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400" dirty="0" smtClean="0">
                <a:latin typeface="Chelsea Market" panose="020B0604020202020204" charset="0"/>
              </a:rPr>
              <a:t>-Develop a better </a:t>
            </a:r>
            <a:r>
              <a:rPr lang="en-GB" sz="1400" dirty="0">
                <a:latin typeface="Chelsea Market" panose="020B0604020202020204" charset="0"/>
              </a:rPr>
              <a:t>understanding of the wider world. </a:t>
            </a:r>
            <a:endParaRPr lang="en-GB" sz="1400" dirty="0" smtClean="0">
              <a:latin typeface="Chelsea Market" panose="020B0604020202020204" charset="0"/>
            </a:endParaRPr>
          </a:p>
          <a:p>
            <a:r>
              <a:rPr lang="en-GB" sz="1400" dirty="0" smtClean="0">
                <a:latin typeface="Chelsea Market" panose="020B0604020202020204" charset="0"/>
              </a:rPr>
              <a:t>-Naming </a:t>
            </a:r>
            <a:r>
              <a:rPr lang="en-GB" sz="1400" dirty="0">
                <a:latin typeface="Chelsea Market" panose="020B0604020202020204" charset="0"/>
              </a:rPr>
              <a:t>and locating the world’s seven continents and five oceans.  </a:t>
            </a:r>
          </a:p>
          <a:p>
            <a:r>
              <a:rPr lang="en-GB" sz="1400" dirty="0" smtClean="0">
                <a:latin typeface="Chelsea Market" panose="020B0604020202020204" charset="0"/>
              </a:rPr>
              <a:t>-Use </a:t>
            </a:r>
            <a:r>
              <a:rPr lang="en-GB" sz="1400" dirty="0">
                <a:latin typeface="Chelsea Market" panose="020B0604020202020204" charset="0"/>
              </a:rPr>
              <a:t>geographical vocabulary to refer to key physical features and human features</a:t>
            </a:r>
            <a:r>
              <a:rPr lang="en-GB" sz="1400" dirty="0"/>
              <a:t>.</a:t>
            </a:r>
            <a:endParaRPr sz="1400" dirty="0">
              <a:solidFill>
                <a:srgbClr val="008000"/>
              </a:solidFill>
              <a:latin typeface="Chelsea Market" panose="020B0604020202020204" charset="0"/>
              <a:ea typeface="Chelsea Market"/>
              <a:cs typeface="Chelsea Market"/>
              <a:sym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38897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9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Home Learning</a:t>
            </a:r>
            <a:endParaRPr dirty="0"/>
          </a:p>
        </p:txBody>
      </p:sp>
      <p:sp>
        <p:nvSpPr>
          <p:cNvPr id="796" name="Google Shape;796;p39"/>
          <p:cNvSpPr txBox="1">
            <a:spLocks noGrp="1"/>
          </p:cNvSpPr>
          <p:nvPr>
            <p:ph type="body" idx="1"/>
          </p:nvPr>
        </p:nvSpPr>
        <p:spPr>
          <a:xfrm>
            <a:off x="1122720" y="756887"/>
            <a:ext cx="6837600" cy="3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400" b="1" dirty="0" smtClean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Home </a:t>
            </a:r>
            <a:r>
              <a:rPr lang="en-GB" sz="1600" dirty="0">
                <a:latin typeface="Chelsea Market" panose="020B0604020202020204" charset="0"/>
                <a:cs typeface="Arial" panose="020B0604020202020204" pitchFamily="34" charset="0"/>
              </a:rPr>
              <a:t>learning will be </a:t>
            </a: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sent out </a:t>
            </a:r>
            <a:r>
              <a:rPr lang="en-GB" sz="1600" dirty="0">
                <a:latin typeface="Chelsea Market" panose="020B0604020202020204" charset="0"/>
                <a:cs typeface="Arial" panose="020B0604020202020204" pitchFamily="34" charset="0"/>
              </a:rPr>
              <a:t>on Fridays and children need to submit or return their home learning on </a:t>
            </a:r>
            <a:r>
              <a:rPr lang="en-GB" sz="1600" dirty="0" smtClean="0">
                <a:solidFill>
                  <a:srgbClr val="FF0000"/>
                </a:solidFill>
                <a:latin typeface="Chelsea Market" panose="020B0604020202020204" charset="0"/>
                <a:cs typeface="Arial" panose="020B0604020202020204" pitchFamily="34" charset="0"/>
              </a:rPr>
              <a:t>Thursdays.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Each </a:t>
            </a:r>
            <a:r>
              <a:rPr lang="en-GB" sz="1600" dirty="0">
                <a:latin typeface="Chelsea Market" panose="020B0604020202020204" charset="0"/>
                <a:cs typeface="Arial" panose="020B0604020202020204" pitchFamily="34" charset="0"/>
              </a:rPr>
              <a:t>child will have a home learning journal that they can use to record </a:t>
            </a: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their </a:t>
            </a:r>
            <a:r>
              <a:rPr lang="en-GB" sz="1600" dirty="0">
                <a:latin typeface="Chelsea Market" panose="020B0604020202020204" charset="0"/>
                <a:cs typeface="Arial" panose="020B0604020202020204" pitchFamily="34" charset="0"/>
              </a:rPr>
              <a:t>work. </a:t>
            </a:r>
            <a:endParaRPr lang="en-GB" sz="1600" dirty="0" smtClean="0">
              <a:latin typeface="Chelsea Market" panose="020B060402020202020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At </a:t>
            </a:r>
            <a:r>
              <a:rPr lang="en-GB" sz="1600" dirty="0">
                <a:latin typeface="Chelsea Market" panose="020B0604020202020204" charset="0"/>
                <a:cs typeface="Arial" panose="020B0604020202020204" pitchFamily="34" charset="0"/>
              </a:rPr>
              <a:t>the back of the learning journal you will find </a:t>
            </a: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log-in details to on-line resources/websites </a:t>
            </a:r>
            <a:r>
              <a:rPr lang="en-GB" sz="1600" dirty="0">
                <a:latin typeface="Chelsea Market" panose="020B0604020202020204" charset="0"/>
                <a:cs typeface="Arial" panose="020B0604020202020204" pitchFamily="34" charset="0"/>
              </a:rPr>
              <a:t>they need to access</a:t>
            </a: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.</a:t>
            </a:r>
            <a:endParaRPr lang="en-GB" sz="1600" dirty="0">
              <a:latin typeface="Chelsea Market" panose="020B060402020202020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600" dirty="0">
              <a:latin typeface="Chelsea Market" panose="020B060402020202020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smtClean="0">
                <a:latin typeface="Chelsea Market" panose="020B0604020202020204" charset="0"/>
                <a:cs typeface="Arial" panose="020B0604020202020204" pitchFamily="34" charset="0"/>
              </a:rPr>
              <a:t>Mathletics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-Your child will have their own log 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-Tasks will be set weekly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-Class teacher will check who is completing their tasks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-Tasks are linked to current learning in class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Chelsea Market" panose="020B0604020202020204" charset="0"/>
                <a:cs typeface="Arial" panose="020B0604020202020204" pitchFamily="34" charset="0"/>
              </a:rPr>
              <a:t>-There may be some additional challenges for the children to complete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797" name="Google Shape;797;p39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1195;p46"/>
          <p:cNvPicPr preferRelativeResize="0"/>
          <p:nvPr/>
        </p:nvPicPr>
        <p:blipFill rotWithShape="1">
          <a:blip r:embed="rId3">
            <a:alphaModFix/>
          </a:blip>
          <a:srcRect t="16952" b="16905"/>
          <a:stretch/>
        </p:blipFill>
        <p:spPr>
          <a:xfrm>
            <a:off x="7019671" y="3329700"/>
            <a:ext cx="1181435" cy="78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230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9"/>
          <p:cNvSpPr txBox="1">
            <a:spLocks noGrp="1"/>
          </p:cNvSpPr>
          <p:nvPr>
            <p:ph type="title"/>
          </p:nvPr>
        </p:nvSpPr>
        <p:spPr>
          <a:xfrm>
            <a:off x="889254" y="346355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Home Learning</a:t>
            </a:r>
            <a:endParaRPr dirty="0"/>
          </a:p>
        </p:txBody>
      </p:sp>
      <p:sp>
        <p:nvSpPr>
          <p:cNvPr id="797" name="Google Shape;797;p39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t="17678" r="20783" b="13641"/>
          <a:stretch/>
        </p:blipFill>
        <p:spPr bwMode="auto">
          <a:xfrm>
            <a:off x="1027776" y="993647"/>
            <a:ext cx="5620513" cy="37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7040" y="558022"/>
            <a:ext cx="1475232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helsea Market" panose="020B0604020202020204" charset="0"/>
              </a:rPr>
              <a:t>These are the home learning tasks that children will have to complete every week. </a:t>
            </a:r>
            <a:endParaRPr lang="en-GB" sz="1200" dirty="0">
              <a:latin typeface="Chelsea Market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544" y="1995146"/>
            <a:ext cx="17922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helsea Market" panose="020B0604020202020204" charset="0"/>
              </a:rPr>
              <a:t>Purpose of home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Parental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School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Working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Linked to the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Purposeful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Creative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Collaborative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8000"/>
                </a:solidFill>
                <a:latin typeface="Chelsea Market" panose="020B0604020202020204" charset="0"/>
              </a:rPr>
              <a:t>Motivating </a:t>
            </a:r>
            <a:endParaRPr lang="en-GB" sz="1100" dirty="0">
              <a:solidFill>
                <a:srgbClr val="008000"/>
              </a:solidFill>
              <a:latin typeface="Chelsea Market" panose="020B06040202020202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  EVENTS</a:t>
            </a:r>
            <a:endParaRPr dirty="0"/>
          </a:p>
        </p:txBody>
      </p:sp>
      <p:sp>
        <p:nvSpPr>
          <p:cNvPr id="871" name="Google Shape;871;p43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AutoShape 2" descr="School Visits | Birds Of Prey Experiences by SMJ Falcon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School Visits | Birds Of Prey Experiences by SMJ Falcon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5" descr="Comic Relief | Life changing | The National Lotte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 descr="Comic Relief - BBC1 Variety - British Comedy Gu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19487" r="13212" b="20000"/>
          <a:stretch/>
        </p:blipFill>
        <p:spPr bwMode="auto">
          <a:xfrm>
            <a:off x="6561233" y="1828800"/>
            <a:ext cx="1359409" cy="7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0447" y="1266445"/>
            <a:ext cx="63306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helsea Market" panose="020B0604020202020204" charset="0"/>
              </a:rPr>
              <a:t>- </a:t>
            </a:r>
            <a:r>
              <a:rPr lang="en-US" sz="1800" dirty="0">
                <a:latin typeface="Chelsea Market" panose="020B0604020202020204" charset="0"/>
              </a:rPr>
              <a:t>Chinese New Year </a:t>
            </a:r>
            <a:r>
              <a:rPr lang="en-US" sz="1800" dirty="0" smtClean="0">
                <a:latin typeface="Chelsea Market" panose="020B0604020202020204" charset="0"/>
              </a:rPr>
              <a:t>assembly 9.2.24 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– </a:t>
            </a:r>
            <a:r>
              <a:rPr lang="en-US" sz="1800" dirty="0">
                <a:latin typeface="Chelsea Market" panose="020B0604020202020204" charset="0"/>
              </a:rPr>
              <a:t>National handwriting </a:t>
            </a:r>
            <a:r>
              <a:rPr lang="en-US" sz="1800" dirty="0" smtClean="0">
                <a:latin typeface="Chelsea Market" panose="020B0604020202020204" charset="0"/>
              </a:rPr>
              <a:t>day-Competition 23.1.24 </a:t>
            </a:r>
          </a:p>
          <a:p>
            <a:r>
              <a:rPr lang="en-US" sz="1800" dirty="0" smtClean="0">
                <a:latin typeface="Chelsea Market" panose="020B0604020202020204" charset="0"/>
              </a:rPr>
              <a:t>-Number Day 2.2.24 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-</a:t>
            </a:r>
            <a:r>
              <a:rPr lang="en-US" sz="1800" dirty="0">
                <a:latin typeface="Chelsea Market" panose="020B0604020202020204" charset="0"/>
              </a:rPr>
              <a:t>Internet Safety </a:t>
            </a:r>
            <a:r>
              <a:rPr lang="en-US" sz="1800" dirty="0" smtClean="0">
                <a:latin typeface="Chelsea Market" panose="020B0604020202020204" charset="0"/>
              </a:rPr>
              <a:t>Day 6.2.24 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– </a:t>
            </a:r>
            <a:r>
              <a:rPr lang="en-US" sz="1800" dirty="0">
                <a:latin typeface="Chelsea Market" panose="020B0604020202020204" charset="0"/>
              </a:rPr>
              <a:t>Book </a:t>
            </a:r>
            <a:r>
              <a:rPr lang="en-US" sz="1800" dirty="0" smtClean="0">
                <a:latin typeface="Chelsea Market" panose="020B0604020202020204" charset="0"/>
              </a:rPr>
              <a:t>Week 4.3.24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-</a:t>
            </a:r>
            <a:r>
              <a:rPr lang="en-US" sz="1800" dirty="0">
                <a:latin typeface="Chelsea Market" panose="020B0604020202020204" charset="0"/>
              </a:rPr>
              <a:t>Word Book </a:t>
            </a:r>
            <a:r>
              <a:rPr lang="en-US" sz="1800" dirty="0" smtClean="0">
                <a:latin typeface="Chelsea Market" panose="020B0604020202020204" charset="0"/>
              </a:rPr>
              <a:t>Day 7.3.24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-</a:t>
            </a:r>
            <a:r>
              <a:rPr lang="en-US" sz="1800" dirty="0">
                <a:latin typeface="Chelsea Market" panose="020B0604020202020204" charset="0"/>
              </a:rPr>
              <a:t>Science </a:t>
            </a:r>
            <a:r>
              <a:rPr lang="en-US" sz="1800" dirty="0" smtClean="0">
                <a:latin typeface="Chelsea Market" panose="020B0604020202020204" charset="0"/>
              </a:rPr>
              <a:t>Week 11.3.24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- </a:t>
            </a:r>
            <a:r>
              <a:rPr lang="en-US" sz="1800" dirty="0">
                <a:latin typeface="Chelsea Market" panose="020B0604020202020204" charset="0"/>
              </a:rPr>
              <a:t>Comic </a:t>
            </a:r>
            <a:r>
              <a:rPr lang="en-US" sz="1800" dirty="0" smtClean="0">
                <a:latin typeface="Chelsea Market" panose="020B0604020202020204" charset="0"/>
              </a:rPr>
              <a:t>Relief 15.3.24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- Parents consultations 19-20.3.24 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- </a:t>
            </a:r>
            <a:r>
              <a:rPr lang="en-US" sz="1800" dirty="0">
                <a:latin typeface="Chelsea Market" panose="020B0604020202020204" charset="0"/>
              </a:rPr>
              <a:t>Movie </a:t>
            </a:r>
            <a:r>
              <a:rPr lang="en-US" sz="1800" dirty="0" smtClean="0">
                <a:latin typeface="Chelsea Market" panose="020B0604020202020204" charset="0"/>
              </a:rPr>
              <a:t>night 25.3.24</a:t>
            </a:r>
            <a:endParaRPr lang="en-GB" sz="1800" dirty="0">
              <a:latin typeface="Chelsea Market" panose="020B0604020202020204" charset="0"/>
            </a:endParaRPr>
          </a:p>
          <a:p>
            <a:r>
              <a:rPr lang="en-US" sz="1800" dirty="0" smtClean="0">
                <a:latin typeface="Chelsea Market" panose="020B0604020202020204" charset="0"/>
              </a:rPr>
              <a:t>- </a:t>
            </a:r>
            <a:r>
              <a:rPr lang="en-US" sz="1800" dirty="0">
                <a:latin typeface="Chelsea Market" panose="020B0604020202020204" charset="0"/>
              </a:rPr>
              <a:t>Easter </a:t>
            </a:r>
            <a:r>
              <a:rPr lang="en-US" sz="1800" dirty="0" smtClean="0">
                <a:latin typeface="Chelsea Market" panose="020B0604020202020204" charset="0"/>
              </a:rPr>
              <a:t>assembly 28.3.24</a:t>
            </a:r>
            <a:endParaRPr lang="en-GB" sz="1800" dirty="0">
              <a:latin typeface="Chelsea Market" panose="020B06040202020202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40"/>
          <p:cNvGrpSpPr/>
          <p:nvPr/>
        </p:nvGrpSpPr>
        <p:grpSpPr>
          <a:xfrm rot="-262775">
            <a:off x="851355" y="355698"/>
            <a:ext cx="2754107" cy="2371010"/>
            <a:chOff x="799900" y="238125"/>
            <a:chExt cx="5991850" cy="5219875"/>
          </a:xfrm>
        </p:grpSpPr>
        <p:sp>
          <p:nvSpPr>
            <p:cNvPr id="804" name="Google Shape;804;p40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40"/>
          <p:cNvSpPr txBox="1">
            <a:spLocks noGrp="1"/>
          </p:cNvSpPr>
          <p:nvPr>
            <p:ph type="title"/>
          </p:nvPr>
        </p:nvSpPr>
        <p:spPr>
          <a:xfrm rot="-261720">
            <a:off x="1063621" y="87599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FF0000"/>
                </a:solidFill>
              </a:rPr>
              <a:t>Important</a:t>
            </a:r>
            <a:endParaRPr sz="3300" dirty="0">
              <a:solidFill>
                <a:srgbClr val="FF0000"/>
              </a:solidFill>
            </a:endParaRPr>
          </a:p>
        </p:txBody>
      </p:sp>
      <p:sp>
        <p:nvSpPr>
          <p:cNvPr id="807" name="Google Shape;807;p40"/>
          <p:cNvSpPr txBox="1">
            <a:spLocks noGrp="1"/>
          </p:cNvSpPr>
          <p:nvPr>
            <p:ph type="subTitle" idx="1"/>
          </p:nvPr>
        </p:nvSpPr>
        <p:spPr>
          <a:xfrm rot="159976" flipH="1">
            <a:off x="3439688" y="1239006"/>
            <a:ext cx="4449651" cy="2937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rgbClr val="040404"/>
              </a:buClr>
            </a:pPr>
            <a:r>
              <a:rPr lang="en" sz="1400" u="sng" dirty="0">
                <a:solidFill>
                  <a:srgbClr val="040404"/>
                </a:solidFill>
                <a:latin typeface="Chelsea Market" panose="020B0604020202020204" charset="0"/>
              </a:rPr>
              <a:t>Home readers: </a:t>
            </a:r>
            <a:r>
              <a:rPr lang="en" sz="1400" dirty="0" smtClean="0">
                <a:solidFill>
                  <a:srgbClr val="FF0000"/>
                </a:solidFill>
                <a:latin typeface="Chelsea Market" panose="020B0604020202020204" charset="0"/>
              </a:rPr>
              <a:t>Friday</a:t>
            </a:r>
          </a:p>
          <a:p>
            <a:pPr marL="0" lvl="0" indent="0">
              <a:buClr>
                <a:srgbClr val="040404"/>
              </a:buClr>
            </a:pPr>
            <a:r>
              <a:rPr lang="en" sz="1400" u="sng" dirty="0" smtClean="0">
                <a:solidFill>
                  <a:srgbClr val="040404"/>
                </a:solidFill>
                <a:latin typeface="Chelsea Market" panose="020B0604020202020204" charset="0"/>
              </a:rPr>
              <a:t>Home </a:t>
            </a:r>
            <a:r>
              <a:rPr lang="en" sz="1400" u="sng" dirty="0">
                <a:solidFill>
                  <a:srgbClr val="040404"/>
                </a:solidFill>
                <a:latin typeface="Chelsea Market" panose="020B0604020202020204" charset="0"/>
              </a:rPr>
              <a:t>learning: </a:t>
            </a:r>
            <a:r>
              <a:rPr lang="en" sz="1400" dirty="0">
                <a:solidFill>
                  <a:srgbClr val="FF0000"/>
                </a:solidFill>
                <a:latin typeface="Chelsea Market" panose="020B0604020202020204" charset="0"/>
              </a:rPr>
              <a:t>Sent home on Friday and must be returned on Thursday.</a:t>
            </a:r>
          </a:p>
          <a:p>
            <a:pPr marL="0" lvl="0" indent="0">
              <a:buClr>
                <a:srgbClr val="040404"/>
              </a:buClr>
            </a:pPr>
            <a:r>
              <a:rPr lang="en" sz="1400" u="sng" dirty="0">
                <a:solidFill>
                  <a:srgbClr val="040404"/>
                </a:solidFill>
                <a:latin typeface="Chelsea Market" panose="020B0604020202020204" charset="0"/>
              </a:rPr>
              <a:t>Libraray book: </a:t>
            </a:r>
            <a:r>
              <a:rPr lang="en" sz="1400" dirty="0" smtClean="0">
                <a:solidFill>
                  <a:srgbClr val="040404">
                    <a:lumMod val="50000"/>
                    <a:lumOff val="50000"/>
                  </a:srgbClr>
                </a:solidFill>
                <a:latin typeface="Chelsea Market" panose="020B0604020202020204" charset="0"/>
              </a:rPr>
              <a:t>Bear Class- Tuesday - </a:t>
            </a:r>
            <a:r>
              <a:rPr lang="en" sz="1400" dirty="0" smtClean="0">
                <a:solidFill>
                  <a:srgbClr val="1552BD">
                    <a:lumMod val="75000"/>
                  </a:srgbClr>
                </a:solidFill>
                <a:latin typeface="Chelsea Market" panose="020B0604020202020204" charset="0"/>
              </a:rPr>
              <a:t>Panda Class-Wednesday </a:t>
            </a:r>
            <a:r>
              <a:rPr lang="en" sz="1400" dirty="0" smtClean="0">
                <a:solidFill>
                  <a:srgbClr val="008000"/>
                </a:solidFill>
                <a:latin typeface="Chelsea Market" panose="020B0604020202020204" charset="0"/>
              </a:rPr>
              <a:t>Koala Class-Tuesday </a:t>
            </a:r>
          </a:p>
          <a:p>
            <a:pPr marL="0" lvl="0" indent="0">
              <a:buClr>
                <a:srgbClr val="040404"/>
              </a:buClr>
            </a:pPr>
            <a:r>
              <a:rPr lang="en" sz="1400" u="sng" dirty="0" smtClean="0">
                <a:solidFill>
                  <a:srgbClr val="040404">
                    <a:lumMod val="90000"/>
                    <a:lumOff val="10000"/>
                  </a:srgbClr>
                </a:solidFill>
                <a:latin typeface="Chelsea Market" panose="020B0604020202020204" charset="0"/>
              </a:rPr>
              <a:t>PE Day: </a:t>
            </a:r>
            <a:r>
              <a:rPr lang="en" sz="1400" dirty="0" smtClean="0">
                <a:solidFill>
                  <a:srgbClr val="040404">
                    <a:lumMod val="50000"/>
                    <a:lumOff val="50000"/>
                  </a:srgbClr>
                </a:solidFill>
                <a:latin typeface="Chelsea Market" panose="020B0604020202020204" charset="0"/>
              </a:rPr>
              <a:t>Bear Class- Tuesday </a:t>
            </a:r>
            <a:r>
              <a:rPr lang="en" sz="1400" dirty="0">
                <a:solidFill>
                  <a:srgbClr val="1552BD">
                    <a:lumMod val="75000"/>
                  </a:srgbClr>
                </a:solidFill>
                <a:latin typeface="Chelsea Market" panose="020B0604020202020204" charset="0"/>
              </a:rPr>
              <a:t>Panda </a:t>
            </a:r>
            <a:r>
              <a:rPr lang="en" sz="1400" dirty="0" smtClean="0">
                <a:solidFill>
                  <a:srgbClr val="1552BD">
                    <a:lumMod val="75000"/>
                  </a:srgbClr>
                </a:solidFill>
                <a:latin typeface="Chelsea Market" panose="020B0604020202020204" charset="0"/>
              </a:rPr>
              <a:t>Class-Thursday </a:t>
            </a:r>
            <a:r>
              <a:rPr lang="en" sz="1400" dirty="0" smtClean="0">
                <a:solidFill>
                  <a:srgbClr val="008000"/>
                </a:solidFill>
                <a:latin typeface="Chelsea Market" panose="020B0604020202020204" charset="0"/>
              </a:rPr>
              <a:t>Koala Class-Thursday </a:t>
            </a:r>
          </a:p>
          <a:p>
            <a:pPr marL="0" lvl="0" indent="0">
              <a:buClr>
                <a:srgbClr val="040404"/>
              </a:buClr>
            </a:pPr>
            <a:r>
              <a:rPr lang="en-GB" sz="1400" u="sng" dirty="0" smtClean="0">
                <a:solidFill>
                  <a:srgbClr val="040404"/>
                </a:solidFill>
                <a:latin typeface="Chelsea Market" panose="020B0604020202020204" charset="0"/>
              </a:rPr>
              <a:t>Dance: </a:t>
            </a:r>
            <a:r>
              <a:rPr lang="en" sz="1400" dirty="0" smtClean="0">
                <a:solidFill>
                  <a:srgbClr val="040404">
                    <a:lumMod val="50000"/>
                    <a:lumOff val="50000"/>
                  </a:srgbClr>
                </a:solidFill>
                <a:latin typeface="Chelsea Market" panose="020B0604020202020204" charset="0"/>
              </a:rPr>
              <a:t>Bear Class-Thursday </a:t>
            </a:r>
            <a:r>
              <a:rPr lang="en" sz="1400" dirty="0">
                <a:solidFill>
                  <a:srgbClr val="1552BD">
                    <a:lumMod val="75000"/>
                  </a:srgbClr>
                </a:solidFill>
                <a:latin typeface="Chelsea Market" panose="020B0604020202020204" charset="0"/>
              </a:rPr>
              <a:t>Panda </a:t>
            </a:r>
            <a:r>
              <a:rPr lang="en" sz="1400" dirty="0" smtClean="0">
                <a:solidFill>
                  <a:srgbClr val="1552BD">
                    <a:lumMod val="75000"/>
                  </a:srgbClr>
                </a:solidFill>
                <a:latin typeface="Chelsea Market" panose="020B0604020202020204" charset="0"/>
              </a:rPr>
              <a:t>Class-Tuesday </a:t>
            </a:r>
            <a:r>
              <a:rPr lang="en" sz="1400" dirty="0" smtClean="0">
                <a:solidFill>
                  <a:srgbClr val="008000"/>
                </a:solidFill>
                <a:latin typeface="Chelsea Market" panose="020B0604020202020204" charset="0"/>
              </a:rPr>
              <a:t>Koala Class-Tuesday </a:t>
            </a:r>
            <a:r>
              <a:rPr lang="en-GB" sz="1400" dirty="0" smtClean="0">
                <a:solidFill>
                  <a:srgbClr val="FF0000"/>
                </a:solidFill>
                <a:latin typeface="Chelsea Market" panose="020B0604020202020204" charset="0"/>
              </a:rPr>
              <a:t>(</a:t>
            </a:r>
            <a:r>
              <a:rPr lang="en-GB" sz="1400" dirty="0">
                <a:solidFill>
                  <a:srgbClr val="FF0000"/>
                </a:solidFill>
                <a:latin typeface="Chelsea Market" panose="020B0604020202020204" charset="0"/>
              </a:rPr>
              <a:t>no P.E kit, no earrings)</a:t>
            </a:r>
            <a:endParaRPr lang="en" sz="1400" dirty="0">
              <a:solidFill>
                <a:srgbClr val="FF0000"/>
              </a:solidFill>
              <a:latin typeface="Chelsea Market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08" name="Google Shape;808;p40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0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653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2"/>
          <p:cNvSpPr txBox="1">
            <a:spLocks noGrp="1"/>
          </p:cNvSpPr>
          <p:nvPr>
            <p:ph type="title" idx="4"/>
          </p:nvPr>
        </p:nvSpPr>
        <p:spPr>
          <a:xfrm>
            <a:off x="826975" y="67487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38761D"/>
                </a:solidFill>
              </a:rPr>
              <a:t>PE</a:t>
            </a:r>
            <a:endParaRPr sz="2900" b="1">
              <a:solidFill>
                <a:srgbClr val="38761D"/>
              </a:solidFill>
            </a:endParaRPr>
          </a:p>
        </p:txBody>
      </p:sp>
      <p:grpSp>
        <p:nvGrpSpPr>
          <p:cNvPr id="844" name="Google Shape;844;p42"/>
          <p:cNvGrpSpPr/>
          <p:nvPr/>
        </p:nvGrpSpPr>
        <p:grpSpPr>
          <a:xfrm>
            <a:off x="7443626" y="269155"/>
            <a:ext cx="1480199" cy="1446526"/>
            <a:chOff x="7363751" y="1183080"/>
            <a:chExt cx="1480199" cy="1446526"/>
          </a:xfrm>
        </p:grpSpPr>
        <p:sp>
          <p:nvSpPr>
            <p:cNvPr id="845" name="Google Shape;845;p42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42"/>
          <p:cNvGrpSpPr/>
          <p:nvPr/>
        </p:nvGrpSpPr>
        <p:grpSpPr>
          <a:xfrm>
            <a:off x="7766334" y="471805"/>
            <a:ext cx="834781" cy="867718"/>
            <a:chOff x="3878850" y="1206600"/>
            <a:chExt cx="1220975" cy="1269150"/>
          </a:xfrm>
        </p:grpSpPr>
        <p:sp>
          <p:nvSpPr>
            <p:cNvPr id="848" name="Google Shape;848;p42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42"/>
          <p:cNvSpPr txBox="1"/>
          <p:nvPr/>
        </p:nvSpPr>
        <p:spPr>
          <a:xfrm>
            <a:off x="1183500" y="1205000"/>
            <a:ext cx="7057500" cy="3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Chelsea Market" panose="020B0604020202020204" charset="0"/>
              </a:rPr>
              <a:t>Your child must wear the correct P.E kit to school.</a:t>
            </a:r>
            <a:endParaRPr sz="17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Chelsea Market" panose="020B0604020202020204" charset="0"/>
              </a:rPr>
              <a:t>They will need:</a:t>
            </a:r>
            <a:endParaRPr sz="17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elsea Market" panose="020B0604020202020204" charset="0"/>
              </a:rPr>
              <a:t>•White t-shirt</a:t>
            </a:r>
            <a:endParaRPr sz="18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elsea Market" panose="020B0604020202020204" charset="0"/>
              </a:rPr>
              <a:t>•Black shorts</a:t>
            </a:r>
            <a:endParaRPr sz="18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elsea Market" panose="020B0604020202020204" charset="0"/>
              </a:rPr>
              <a:t>•Black tracksuit bottom with elasticated ankles</a:t>
            </a:r>
            <a:endParaRPr sz="18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elsea Market" panose="020B0604020202020204" charset="0"/>
              </a:rPr>
              <a:t>• Black trainers or plimsolls with velcro straps</a:t>
            </a:r>
            <a:endParaRPr sz="1800" dirty="0">
              <a:latin typeface="Chelsea Market" panose="020B060402020202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38761D"/>
                </a:solidFill>
                <a:latin typeface="Chelsea Market" panose="020B0604020202020204" charset="0"/>
              </a:rPr>
              <a:t>Please note as it’s getting colder children will need to wear tracksuit bottoms.</a:t>
            </a:r>
            <a:endParaRPr sz="1000" i="1" dirty="0">
              <a:solidFill>
                <a:srgbClr val="38761D"/>
              </a:solidFill>
              <a:latin typeface="Chelsea Market" panose="020B060402020202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helsea Market" panose="020B0604020202020204" charset="0"/>
              </a:rPr>
              <a:t>For health and safety reasons, your child must not wear a watch or jewellery, we will ask parents to remove any earrings including studs. Long hair must be tied back.</a:t>
            </a:r>
            <a:endParaRPr sz="1800" b="1" dirty="0">
              <a:solidFill>
                <a:srgbClr val="FF0000"/>
              </a:solidFill>
              <a:latin typeface="Chelsea Market" panose="020B060402020202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  <p:pic>
        <p:nvPicPr>
          <p:cNvPr id="860" name="Google Shape;8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025" y="1204990"/>
            <a:ext cx="707985" cy="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7263" y="1724813"/>
            <a:ext cx="638200" cy="7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9300" y="2381038"/>
            <a:ext cx="707975" cy="5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549" y="2693500"/>
            <a:ext cx="638175" cy="9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2050" y="1683465"/>
            <a:ext cx="707975" cy="87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5"/>
          <p:cNvSpPr txBox="1">
            <a:spLocks noGrp="1"/>
          </p:cNvSpPr>
          <p:nvPr>
            <p:ph type="title" idx="15"/>
          </p:nvPr>
        </p:nvSpPr>
        <p:spPr>
          <a:xfrm>
            <a:off x="2148325" y="522750"/>
            <a:ext cx="5205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SCHOOL UNIFORM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885" name="Google Shape;885;p45"/>
          <p:cNvSpPr txBox="1">
            <a:spLocks noGrp="1"/>
          </p:cNvSpPr>
          <p:nvPr>
            <p:ph type="ctrTitle" idx="2"/>
          </p:nvPr>
        </p:nvSpPr>
        <p:spPr>
          <a:xfrm flipH="1">
            <a:off x="3927573" y="1027275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T-shirt/Shirt </a:t>
            </a:r>
            <a:endParaRPr dirty="0"/>
          </a:p>
        </p:txBody>
      </p:sp>
      <p:sp>
        <p:nvSpPr>
          <p:cNvPr id="886" name="Google Shape;886;p45"/>
          <p:cNvSpPr txBox="1">
            <a:spLocks noGrp="1"/>
          </p:cNvSpPr>
          <p:nvPr>
            <p:ph type="ctrTitle" idx="4"/>
          </p:nvPr>
        </p:nvSpPr>
        <p:spPr>
          <a:xfrm flipH="1">
            <a:off x="6790632" y="10272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Trousers</a:t>
            </a:r>
            <a:endParaRPr dirty="0"/>
          </a:p>
        </p:txBody>
      </p:sp>
      <p:sp>
        <p:nvSpPr>
          <p:cNvPr id="887" name="Google Shape;887;p45"/>
          <p:cNvSpPr txBox="1">
            <a:spLocks noGrp="1"/>
          </p:cNvSpPr>
          <p:nvPr>
            <p:ph type="ctrTitle" idx="6"/>
          </p:nvPr>
        </p:nvSpPr>
        <p:spPr>
          <a:xfrm flipH="1">
            <a:off x="1601586" y="269574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Dress/Skirt</a:t>
            </a:r>
            <a:endParaRPr dirty="0"/>
          </a:p>
        </p:txBody>
      </p:sp>
      <p:sp>
        <p:nvSpPr>
          <p:cNvPr id="888" name="Google Shape;888;p45"/>
          <p:cNvSpPr txBox="1">
            <a:spLocks noGrp="1"/>
          </p:cNvSpPr>
          <p:nvPr>
            <p:ph type="ctrTitle" idx="8"/>
          </p:nvPr>
        </p:nvSpPr>
        <p:spPr>
          <a:xfrm flipH="1">
            <a:off x="4206734" y="260022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Shoes</a:t>
            </a:r>
            <a:endParaRPr dirty="0"/>
          </a:p>
        </p:txBody>
      </p:sp>
      <p:sp>
        <p:nvSpPr>
          <p:cNvPr id="889" name="Google Shape;889;p45"/>
          <p:cNvSpPr txBox="1">
            <a:spLocks noGrp="1"/>
          </p:cNvSpPr>
          <p:nvPr>
            <p:ph type="ctrTitle" idx="13"/>
          </p:nvPr>
        </p:nvSpPr>
        <p:spPr>
          <a:xfrm flipH="1">
            <a:off x="6333798" y="2695750"/>
            <a:ext cx="207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Dress/Shorts</a:t>
            </a:r>
            <a:endParaRPr dirty="0"/>
          </a:p>
        </p:txBody>
      </p:sp>
      <p:sp>
        <p:nvSpPr>
          <p:cNvPr id="890" name="Google Shape;890;p45"/>
          <p:cNvSpPr txBox="1">
            <a:spLocks noGrp="1"/>
          </p:cNvSpPr>
          <p:nvPr>
            <p:ph type="ctrTitle"/>
          </p:nvPr>
        </p:nvSpPr>
        <p:spPr>
          <a:xfrm flipH="1">
            <a:off x="1445736" y="10272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Jumper </a:t>
            </a:r>
            <a:endParaRPr dirty="0"/>
          </a:p>
        </p:txBody>
      </p:sp>
      <p:pic>
        <p:nvPicPr>
          <p:cNvPr id="891" name="Google Shape;8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100" y="1605093"/>
            <a:ext cx="736900" cy="9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043" y="1584730"/>
            <a:ext cx="814850" cy="9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775" y="3211724"/>
            <a:ext cx="901550" cy="116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2898" y="3330223"/>
            <a:ext cx="814850" cy="8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5225" y="1512276"/>
            <a:ext cx="562700" cy="88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45600" y="1584726"/>
            <a:ext cx="687746" cy="8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6450" y="1637942"/>
            <a:ext cx="687750" cy="88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0901" y="3398450"/>
            <a:ext cx="736900" cy="97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5592" y="3398442"/>
            <a:ext cx="687750" cy="8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58482" y="3273547"/>
            <a:ext cx="687750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4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29250" y="3235675"/>
            <a:ext cx="814850" cy="101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92803" y="1718275"/>
            <a:ext cx="687751" cy="85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ATTENDANCE</a:t>
            </a:r>
            <a:endParaRPr dirty="0"/>
          </a:p>
        </p:txBody>
      </p:sp>
      <p:sp>
        <p:nvSpPr>
          <p:cNvPr id="878" name="Google Shape;878;p44"/>
          <p:cNvSpPr txBox="1">
            <a:spLocks noGrp="1"/>
          </p:cNvSpPr>
          <p:nvPr>
            <p:ph type="body" idx="1"/>
          </p:nvPr>
        </p:nvSpPr>
        <p:spPr>
          <a:xfrm>
            <a:off x="1086450" y="1487950"/>
            <a:ext cx="6852900" cy="2303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</a:t>
            </a: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Please ensure your child is in school everyday unless they are unwell. Any sickness or diarrhoea must be followed by 48 hours from the last incident.</a:t>
            </a:r>
            <a:endParaRPr sz="19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•School starts at </a:t>
            </a:r>
            <a:r>
              <a:rPr lang="en" sz="19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8.45am </a:t>
            </a: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and finishes at </a:t>
            </a:r>
            <a:r>
              <a:rPr lang="en" sz="19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3.15pm</a:t>
            </a: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.</a:t>
            </a:r>
            <a:endParaRPr sz="19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•Children miss out and learning if they are absent and late.</a:t>
            </a:r>
            <a:endParaRPr sz="19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79" name="Google Shape;879;p44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Useful Websites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1014" name="Google Shape;1014;p46"/>
          <p:cNvSpPr/>
          <p:nvPr/>
        </p:nvSpPr>
        <p:spPr>
          <a:xfrm rot="5400000">
            <a:off x="3179342" y="3199222"/>
            <a:ext cx="838530" cy="1257036"/>
          </a:xfrm>
          <a:custGeom>
            <a:avLst/>
            <a:gdLst/>
            <a:ahLst/>
            <a:cxnLst/>
            <a:rect l="l" t="t" r="r" b="b"/>
            <a:pathLst>
              <a:path w="34650" h="39387" extrusionOk="0">
                <a:moveTo>
                  <a:pt x="1" y="0"/>
                </a:moveTo>
                <a:lnTo>
                  <a:pt x="1" y="39387"/>
                </a:lnTo>
                <a:lnTo>
                  <a:pt x="34649" y="39387"/>
                </a:lnTo>
                <a:lnTo>
                  <a:pt x="346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1" name="Google Shape;1161;p46"/>
          <p:cNvSpPr/>
          <p:nvPr/>
        </p:nvSpPr>
        <p:spPr>
          <a:xfrm>
            <a:off x="3276923" y="3257725"/>
            <a:ext cx="600388" cy="158777"/>
          </a:xfrm>
          <a:custGeom>
            <a:avLst/>
            <a:gdLst/>
            <a:ahLst/>
            <a:cxnLst/>
            <a:rect l="l" t="t" r="r" b="b"/>
            <a:pathLst>
              <a:path w="18746" h="4975" extrusionOk="0">
                <a:moveTo>
                  <a:pt x="268" y="0"/>
                </a:moveTo>
                <a:lnTo>
                  <a:pt x="268" y="142"/>
                </a:lnTo>
                <a:cubicBezTo>
                  <a:pt x="363" y="221"/>
                  <a:pt x="458" y="316"/>
                  <a:pt x="537" y="411"/>
                </a:cubicBezTo>
                <a:cubicBezTo>
                  <a:pt x="711" y="663"/>
                  <a:pt x="569" y="695"/>
                  <a:pt x="426" y="884"/>
                </a:cubicBezTo>
                <a:cubicBezTo>
                  <a:pt x="0" y="1421"/>
                  <a:pt x="632" y="1548"/>
                  <a:pt x="837" y="1706"/>
                </a:cubicBezTo>
                <a:cubicBezTo>
                  <a:pt x="316" y="2401"/>
                  <a:pt x="837" y="2780"/>
                  <a:pt x="1011" y="3064"/>
                </a:cubicBezTo>
                <a:cubicBezTo>
                  <a:pt x="521" y="3174"/>
                  <a:pt x="284" y="3143"/>
                  <a:pt x="679" y="3711"/>
                </a:cubicBezTo>
                <a:cubicBezTo>
                  <a:pt x="742" y="3806"/>
                  <a:pt x="900" y="3869"/>
                  <a:pt x="869" y="3980"/>
                </a:cubicBezTo>
                <a:cubicBezTo>
                  <a:pt x="853" y="4106"/>
                  <a:pt x="600" y="4185"/>
                  <a:pt x="537" y="4311"/>
                </a:cubicBezTo>
                <a:cubicBezTo>
                  <a:pt x="632" y="4406"/>
                  <a:pt x="726" y="4469"/>
                  <a:pt x="837" y="4533"/>
                </a:cubicBezTo>
                <a:cubicBezTo>
                  <a:pt x="711" y="4706"/>
                  <a:pt x="553" y="4848"/>
                  <a:pt x="363" y="4975"/>
                </a:cubicBezTo>
                <a:lnTo>
                  <a:pt x="18509" y="4975"/>
                </a:lnTo>
                <a:cubicBezTo>
                  <a:pt x="18493" y="4943"/>
                  <a:pt x="18477" y="4927"/>
                  <a:pt x="18461" y="4912"/>
                </a:cubicBezTo>
                <a:cubicBezTo>
                  <a:pt x="18683" y="4785"/>
                  <a:pt x="18193" y="4580"/>
                  <a:pt x="18177" y="4438"/>
                </a:cubicBezTo>
                <a:cubicBezTo>
                  <a:pt x="18177" y="4264"/>
                  <a:pt x="18493" y="4201"/>
                  <a:pt x="18604" y="4106"/>
                </a:cubicBezTo>
                <a:cubicBezTo>
                  <a:pt x="18588" y="3980"/>
                  <a:pt x="18477" y="3948"/>
                  <a:pt x="18414" y="3853"/>
                </a:cubicBezTo>
                <a:cubicBezTo>
                  <a:pt x="18335" y="3759"/>
                  <a:pt x="18383" y="3743"/>
                  <a:pt x="18398" y="3632"/>
                </a:cubicBezTo>
                <a:cubicBezTo>
                  <a:pt x="18414" y="3538"/>
                  <a:pt x="18461" y="3601"/>
                  <a:pt x="18430" y="3490"/>
                </a:cubicBezTo>
                <a:cubicBezTo>
                  <a:pt x="18398" y="3411"/>
                  <a:pt x="18319" y="3348"/>
                  <a:pt x="18225" y="3348"/>
                </a:cubicBezTo>
                <a:cubicBezTo>
                  <a:pt x="18304" y="3159"/>
                  <a:pt x="18604" y="3143"/>
                  <a:pt x="18635" y="3001"/>
                </a:cubicBezTo>
                <a:cubicBezTo>
                  <a:pt x="18683" y="2843"/>
                  <a:pt x="18477" y="2780"/>
                  <a:pt x="18446" y="2669"/>
                </a:cubicBezTo>
                <a:cubicBezTo>
                  <a:pt x="18383" y="2495"/>
                  <a:pt x="18604" y="2464"/>
                  <a:pt x="18588" y="2337"/>
                </a:cubicBezTo>
                <a:cubicBezTo>
                  <a:pt x="18588" y="2258"/>
                  <a:pt x="18351" y="2179"/>
                  <a:pt x="18288" y="2132"/>
                </a:cubicBezTo>
                <a:cubicBezTo>
                  <a:pt x="18461" y="1895"/>
                  <a:pt x="18746" y="1816"/>
                  <a:pt x="18588" y="1516"/>
                </a:cubicBezTo>
                <a:cubicBezTo>
                  <a:pt x="18540" y="1390"/>
                  <a:pt x="18461" y="1311"/>
                  <a:pt x="18477" y="1169"/>
                </a:cubicBezTo>
                <a:cubicBezTo>
                  <a:pt x="18493" y="1074"/>
                  <a:pt x="18588" y="1042"/>
                  <a:pt x="18619" y="963"/>
                </a:cubicBezTo>
                <a:cubicBezTo>
                  <a:pt x="18683" y="774"/>
                  <a:pt x="18383" y="648"/>
                  <a:pt x="18414" y="458"/>
                </a:cubicBezTo>
                <a:cubicBezTo>
                  <a:pt x="18461" y="253"/>
                  <a:pt x="18619" y="142"/>
                  <a:pt x="18746" y="0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62" name="Google Shape;1162;p46"/>
          <p:cNvGrpSpPr/>
          <p:nvPr/>
        </p:nvGrpSpPr>
        <p:grpSpPr>
          <a:xfrm>
            <a:off x="1067334" y="2188672"/>
            <a:ext cx="1314669" cy="1334106"/>
            <a:chOff x="1392575" y="457400"/>
            <a:chExt cx="4894525" cy="4976150"/>
          </a:xfrm>
        </p:grpSpPr>
        <p:sp>
          <p:nvSpPr>
            <p:cNvPr id="1163" name="Google Shape;1163;p46"/>
            <p:cNvSpPr/>
            <p:nvPr/>
          </p:nvSpPr>
          <p:spPr>
            <a:xfrm>
              <a:off x="1392575" y="457400"/>
              <a:ext cx="4894525" cy="4976150"/>
            </a:xfrm>
            <a:custGeom>
              <a:avLst/>
              <a:gdLst/>
              <a:ahLst/>
              <a:cxnLst/>
              <a:rect l="l" t="t" r="r" b="b"/>
              <a:pathLst>
                <a:path w="195781" h="199046" extrusionOk="0">
                  <a:moveTo>
                    <a:pt x="0" y="1"/>
                  </a:moveTo>
                  <a:lnTo>
                    <a:pt x="0" y="199045"/>
                  </a:lnTo>
                  <a:lnTo>
                    <a:pt x="195780" y="199045"/>
                  </a:lnTo>
                  <a:lnTo>
                    <a:pt x="195780" y="1"/>
                  </a:lnTo>
                  <a:close/>
                  <a:moveTo>
                    <a:pt x="18002" y="19125"/>
                  </a:moveTo>
                  <a:cubicBezTo>
                    <a:pt x="13667" y="19278"/>
                    <a:pt x="11423" y="14076"/>
                    <a:pt x="14381" y="11016"/>
                  </a:cubicBezTo>
                  <a:cubicBezTo>
                    <a:pt x="17390" y="7905"/>
                    <a:pt x="22643" y="10047"/>
                    <a:pt x="22643" y="14331"/>
                  </a:cubicBezTo>
                  <a:cubicBezTo>
                    <a:pt x="22694" y="16932"/>
                    <a:pt x="20603" y="19125"/>
                    <a:pt x="18002" y="19125"/>
                  </a:cubicBezTo>
                  <a:close/>
                  <a:moveTo>
                    <a:pt x="33964" y="19125"/>
                  </a:moveTo>
                  <a:cubicBezTo>
                    <a:pt x="29630" y="19278"/>
                    <a:pt x="27386" y="14076"/>
                    <a:pt x="30395" y="11016"/>
                  </a:cubicBezTo>
                  <a:cubicBezTo>
                    <a:pt x="33403" y="7905"/>
                    <a:pt x="38605" y="10047"/>
                    <a:pt x="38605" y="14331"/>
                  </a:cubicBezTo>
                  <a:cubicBezTo>
                    <a:pt x="38656" y="16932"/>
                    <a:pt x="36565" y="19125"/>
                    <a:pt x="33964" y="19125"/>
                  </a:cubicBezTo>
                  <a:close/>
                  <a:moveTo>
                    <a:pt x="49927" y="19125"/>
                  </a:moveTo>
                  <a:cubicBezTo>
                    <a:pt x="45643" y="19278"/>
                    <a:pt x="43348" y="14076"/>
                    <a:pt x="46357" y="11016"/>
                  </a:cubicBezTo>
                  <a:cubicBezTo>
                    <a:pt x="49366" y="7905"/>
                    <a:pt x="54619" y="10047"/>
                    <a:pt x="54619" y="14331"/>
                  </a:cubicBezTo>
                  <a:cubicBezTo>
                    <a:pt x="54670" y="16983"/>
                    <a:pt x="52579" y="19125"/>
                    <a:pt x="49927" y="19125"/>
                  </a:cubicBezTo>
                  <a:close/>
                  <a:moveTo>
                    <a:pt x="65940" y="19125"/>
                  </a:moveTo>
                  <a:cubicBezTo>
                    <a:pt x="61605" y="19278"/>
                    <a:pt x="59310" y="14076"/>
                    <a:pt x="62319" y="11016"/>
                  </a:cubicBezTo>
                  <a:cubicBezTo>
                    <a:pt x="65328" y="7905"/>
                    <a:pt x="70581" y="10047"/>
                    <a:pt x="70581" y="14331"/>
                  </a:cubicBezTo>
                  <a:cubicBezTo>
                    <a:pt x="70632" y="16932"/>
                    <a:pt x="68541" y="19125"/>
                    <a:pt x="65940" y="19125"/>
                  </a:cubicBezTo>
                  <a:close/>
                  <a:moveTo>
                    <a:pt x="81902" y="19125"/>
                  </a:moveTo>
                  <a:cubicBezTo>
                    <a:pt x="77618" y="19278"/>
                    <a:pt x="75324" y="14076"/>
                    <a:pt x="78332" y="11016"/>
                  </a:cubicBezTo>
                  <a:cubicBezTo>
                    <a:pt x="81341" y="7905"/>
                    <a:pt x="86543" y="10047"/>
                    <a:pt x="86543" y="14331"/>
                  </a:cubicBezTo>
                  <a:cubicBezTo>
                    <a:pt x="86594" y="16932"/>
                    <a:pt x="84503" y="19125"/>
                    <a:pt x="81902" y="19125"/>
                  </a:cubicBezTo>
                  <a:close/>
                  <a:moveTo>
                    <a:pt x="97865" y="19125"/>
                  </a:moveTo>
                  <a:cubicBezTo>
                    <a:pt x="93581" y="19278"/>
                    <a:pt x="91286" y="14076"/>
                    <a:pt x="94295" y="11016"/>
                  </a:cubicBezTo>
                  <a:cubicBezTo>
                    <a:pt x="97304" y="7905"/>
                    <a:pt x="102556" y="10047"/>
                    <a:pt x="102556" y="14331"/>
                  </a:cubicBezTo>
                  <a:cubicBezTo>
                    <a:pt x="102607" y="16932"/>
                    <a:pt x="100516" y="19125"/>
                    <a:pt x="97865" y="19125"/>
                  </a:cubicBezTo>
                  <a:close/>
                  <a:moveTo>
                    <a:pt x="113878" y="19125"/>
                  </a:moveTo>
                  <a:cubicBezTo>
                    <a:pt x="109543" y="19278"/>
                    <a:pt x="107299" y="14076"/>
                    <a:pt x="110257" y="11016"/>
                  </a:cubicBezTo>
                  <a:cubicBezTo>
                    <a:pt x="113266" y="7905"/>
                    <a:pt x="118519" y="10047"/>
                    <a:pt x="118519" y="14331"/>
                  </a:cubicBezTo>
                  <a:cubicBezTo>
                    <a:pt x="118570" y="16932"/>
                    <a:pt x="116479" y="19125"/>
                    <a:pt x="113878" y="19125"/>
                  </a:cubicBezTo>
                  <a:close/>
                  <a:moveTo>
                    <a:pt x="129840" y="19125"/>
                  </a:moveTo>
                  <a:cubicBezTo>
                    <a:pt x="125556" y="19278"/>
                    <a:pt x="123261" y="14076"/>
                    <a:pt x="126270" y="11016"/>
                  </a:cubicBezTo>
                  <a:cubicBezTo>
                    <a:pt x="129279" y="7905"/>
                    <a:pt x="134481" y="10047"/>
                    <a:pt x="134532" y="14331"/>
                  </a:cubicBezTo>
                  <a:cubicBezTo>
                    <a:pt x="134532" y="16932"/>
                    <a:pt x="132441" y="19125"/>
                    <a:pt x="129840" y="19125"/>
                  </a:cubicBezTo>
                  <a:close/>
                  <a:moveTo>
                    <a:pt x="145802" y="19125"/>
                  </a:moveTo>
                  <a:cubicBezTo>
                    <a:pt x="141519" y="19278"/>
                    <a:pt x="139224" y="14076"/>
                    <a:pt x="142233" y="11016"/>
                  </a:cubicBezTo>
                  <a:cubicBezTo>
                    <a:pt x="145241" y="7905"/>
                    <a:pt x="150494" y="10047"/>
                    <a:pt x="150494" y="14331"/>
                  </a:cubicBezTo>
                  <a:cubicBezTo>
                    <a:pt x="150545" y="16932"/>
                    <a:pt x="148454" y="19125"/>
                    <a:pt x="145802" y="19125"/>
                  </a:cubicBezTo>
                  <a:close/>
                  <a:moveTo>
                    <a:pt x="161816" y="19125"/>
                  </a:moveTo>
                  <a:cubicBezTo>
                    <a:pt x="157481" y="19278"/>
                    <a:pt x="155237" y="14076"/>
                    <a:pt x="158246" y="11016"/>
                  </a:cubicBezTo>
                  <a:cubicBezTo>
                    <a:pt x="161204" y="7905"/>
                    <a:pt x="166456" y="10047"/>
                    <a:pt x="166456" y="14331"/>
                  </a:cubicBezTo>
                  <a:cubicBezTo>
                    <a:pt x="166507" y="16932"/>
                    <a:pt x="164417" y="19125"/>
                    <a:pt x="161816" y="19125"/>
                  </a:cubicBezTo>
                  <a:close/>
                  <a:moveTo>
                    <a:pt x="177778" y="19125"/>
                  </a:moveTo>
                  <a:cubicBezTo>
                    <a:pt x="173494" y="19278"/>
                    <a:pt x="171199" y="14076"/>
                    <a:pt x="174208" y="11016"/>
                  </a:cubicBezTo>
                  <a:cubicBezTo>
                    <a:pt x="177217" y="7905"/>
                    <a:pt x="182470" y="10047"/>
                    <a:pt x="182470" y="14331"/>
                  </a:cubicBezTo>
                  <a:cubicBezTo>
                    <a:pt x="182470" y="16932"/>
                    <a:pt x="180379" y="19125"/>
                    <a:pt x="177778" y="19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46"/>
            <p:cNvSpPr/>
            <p:nvPr/>
          </p:nvSpPr>
          <p:spPr>
            <a:xfrm>
              <a:off x="1673825" y="49362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1673825" y="44479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1673825" y="39596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1673825" y="34713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1673825" y="29830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46"/>
            <p:cNvSpPr/>
            <p:nvPr/>
          </p:nvSpPr>
          <p:spPr>
            <a:xfrm>
              <a:off x="1673825" y="24947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1673825" y="20077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1673825" y="15194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2" name="Google Shape;1172;p46"/>
          <p:cNvSpPr/>
          <p:nvPr/>
        </p:nvSpPr>
        <p:spPr>
          <a:xfrm>
            <a:off x="3465466" y="1785900"/>
            <a:ext cx="3619875" cy="748150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3" name="Google Shape;1173;p46"/>
          <p:cNvSpPr/>
          <p:nvPr/>
        </p:nvSpPr>
        <p:spPr>
          <a:xfrm>
            <a:off x="7870475" y="2079175"/>
            <a:ext cx="434950" cy="454875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4" name="Google Shape;1174;p46"/>
          <p:cNvSpPr/>
          <p:nvPr/>
        </p:nvSpPr>
        <p:spPr>
          <a:xfrm>
            <a:off x="4372900" y="1807775"/>
            <a:ext cx="435400" cy="45490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5" name="Google Shape;1175;p46"/>
          <p:cNvGrpSpPr/>
          <p:nvPr/>
        </p:nvGrpSpPr>
        <p:grpSpPr>
          <a:xfrm>
            <a:off x="4806035" y="2740633"/>
            <a:ext cx="3606875" cy="752500"/>
            <a:chOff x="3535500" y="1373575"/>
            <a:chExt cx="3606875" cy="752500"/>
          </a:xfrm>
        </p:grpSpPr>
        <p:sp>
          <p:nvSpPr>
            <p:cNvPr id="1176" name="Google Shape;1176;p46"/>
            <p:cNvSpPr/>
            <p:nvPr/>
          </p:nvSpPr>
          <p:spPr>
            <a:xfrm>
              <a:off x="3535500" y="1450675"/>
              <a:ext cx="3606875" cy="675400"/>
            </a:xfrm>
            <a:custGeom>
              <a:avLst/>
              <a:gdLst/>
              <a:ahLst/>
              <a:cxnLst/>
              <a:rect l="l" t="t" r="r" b="b"/>
              <a:pathLst>
                <a:path w="144275" h="27016" extrusionOk="0">
                  <a:moveTo>
                    <a:pt x="3484" y="1786"/>
                  </a:moveTo>
                  <a:cubicBezTo>
                    <a:pt x="3925" y="1786"/>
                    <a:pt x="4367" y="2080"/>
                    <a:pt x="4367" y="2669"/>
                  </a:cubicBezTo>
                  <a:lnTo>
                    <a:pt x="4367" y="5234"/>
                  </a:lnTo>
                  <a:cubicBezTo>
                    <a:pt x="4367" y="5823"/>
                    <a:pt x="3925" y="6118"/>
                    <a:pt x="3484" y="6118"/>
                  </a:cubicBezTo>
                  <a:cubicBezTo>
                    <a:pt x="3042" y="6118"/>
                    <a:pt x="2600" y="5823"/>
                    <a:pt x="2600" y="5234"/>
                  </a:cubicBezTo>
                  <a:lnTo>
                    <a:pt x="2600" y="2669"/>
                  </a:lnTo>
                  <a:cubicBezTo>
                    <a:pt x="2600" y="2080"/>
                    <a:pt x="3042" y="1786"/>
                    <a:pt x="3484" y="1786"/>
                  </a:cubicBezTo>
                  <a:close/>
                  <a:moveTo>
                    <a:pt x="3484" y="8024"/>
                  </a:moveTo>
                  <a:cubicBezTo>
                    <a:pt x="3925" y="8024"/>
                    <a:pt x="4367" y="8318"/>
                    <a:pt x="4367" y="8908"/>
                  </a:cubicBezTo>
                  <a:lnTo>
                    <a:pt x="4367" y="11472"/>
                  </a:lnTo>
                  <a:cubicBezTo>
                    <a:pt x="4367" y="12061"/>
                    <a:pt x="3925" y="12356"/>
                    <a:pt x="3484" y="12356"/>
                  </a:cubicBezTo>
                  <a:cubicBezTo>
                    <a:pt x="3042" y="12356"/>
                    <a:pt x="2600" y="12061"/>
                    <a:pt x="2600" y="11472"/>
                  </a:cubicBezTo>
                  <a:lnTo>
                    <a:pt x="2600" y="8908"/>
                  </a:lnTo>
                  <a:cubicBezTo>
                    <a:pt x="2600" y="8318"/>
                    <a:pt x="3042" y="8024"/>
                    <a:pt x="3484" y="8024"/>
                  </a:cubicBezTo>
                  <a:close/>
                  <a:moveTo>
                    <a:pt x="3484" y="14279"/>
                  </a:moveTo>
                  <a:cubicBezTo>
                    <a:pt x="3925" y="14279"/>
                    <a:pt x="4367" y="14574"/>
                    <a:pt x="4367" y="15163"/>
                  </a:cubicBezTo>
                  <a:lnTo>
                    <a:pt x="4367" y="17710"/>
                  </a:lnTo>
                  <a:cubicBezTo>
                    <a:pt x="4367" y="18300"/>
                    <a:pt x="3925" y="18594"/>
                    <a:pt x="3484" y="18594"/>
                  </a:cubicBezTo>
                  <a:cubicBezTo>
                    <a:pt x="3042" y="18594"/>
                    <a:pt x="2600" y="18300"/>
                    <a:pt x="2600" y="17710"/>
                  </a:cubicBezTo>
                  <a:lnTo>
                    <a:pt x="2600" y="15163"/>
                  </a:lnTo>
                  <a:cubicBezTo>
                    <a:pt x="2600" y="14574"/>
                    <a:pt x="3042" y="14279"/>
                    <a:pt x="3484" y="14279"/>
                  </a:cubicBezTo>
                  <a:close/>
                  <a:moveTo>
                    <a:pt x="3484" y="20518"/>
                  </a:moveTo>
                  <a:cubicBezTo>
                    <a:pt x="3925" y="20518"/>
                    <a:pt x="4367" y="20812"/>
                    <a:pt x="4367" y="21401"/>
                  </a:cubicBezTo>
                  <a:lnTo>
                    <a:pt x="4367" y="23966"/>
                  </a:lnTo>
                  <a:cubicBezTo>
                    <a:pt x="4367" y="24555"/>
                    <a:pt x="3925" y="24850"/>
                    <a:pt x="3484" y="24850"/>
                  </a:cubicBezTo>
                  <a:cubicBezTo>
                    <a:pt x="3042" y="24850"/>
                    <a:pt x="2600" y="24555"/>
                    <a:pt x="2600" y="23966"/>
                  </a:cubicBezTo>
                  <a:lnTo>
                    <a:pt x="2600" y="21401"/>
                  </a:lnTo>
                  <a:cubicBezTo>
                    <a:pt x="2600" y="20812"/>
                    <a:pt x="3042" y="20518"/>
                    <a:pt x="3484" y="20518"/>
                  </a:cubicBezTo>
                  <a:close/>
                  <a:moveTo>
                    <a:pt x="1" y="1"/>
                  </a:moveTo>
                  <a:lnTo>
                    <a:pt x="1" y="27016"/>
                  </a:lnTo>
                  <a:lnTo>
                    <a:pt x="144275" y="27016"/>
                  </a:lnTo>
                  <a:lnTo>
                    <a:pt x="144275" y="1"/>
                  </a:lnTo>
                  <a:close/>
                </a:path>
              </a:pathLst>
            </a:custGeom>
            <a:solidFill>
              <a:srgbClr val="FEDFE3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5341100" y="1373575"/>
              <a:ext cx="20800" cy="215750"/>
            </a:xfrm>
            <a:custGeom>
              <a:avLst/>
              <a:gdLst/>
              <a:ahLst/>
              <a:cxnLst/>
              <a:rect l="l" t="t" r="r" b="b"/>
              <a:pathLst>
                <a:path w="832" h="8630" extrusionOk="0">
                  <a:moveTo>
                    <a:pt x="139" y="1"/>
                  </a:moveTo>
                  <a:lnTo>
                    <a:pt x="104" y="104"/>
                  </a:lnTo>
                  <a:lnTo>
                    <a:pt x="0" y="330"/>
                  </a:lnTo>
                  <a:lnTo>
                    <a:pt x="0" y="347"/>
                  </a:lnTo>
                  <a:lnTo>
                    <a:pt x="122" y="555"/>
                  </a:lnTo>
                  <a:lnTo>
                    <a:pt x="243" y="746"/>
                  </a:lnTo>
                  <a:lnTo>
                    <a:pt x="156" y="988"/>
                  </a:lnTo>
                  <a:lnTo>
                    <a:pt x="52" y="1213"/>
                  </a:lnTo>
                  <a:lnTo>
                    <a:pt x="52" y="1231"/>
                  </a:lnTo>
                  <a:lnTo>
                    <a:pt x="174" y="1421"/>
                  </a:lnTo>
                  <a:lnTo>
                    <a:pt x="295" y="1629"/>
                  </a:lnTo>
                  <a:lnTo>
                    <a:pt x="208" y="1855"/>
                  </a:lnTo>
                  <a:lnTo>
                    <a:pt x="104" y="2080"/>
                  </a:lnTo>
                  <a:lnTo>
                    <a:pt x="104" y="2097"/>
                  </a:lnTo>
                  <a:lnTo>
                    <a:pt x="225" y="2305"/>
                  </a:lnTo>
                  <a:lnTo>
                    <a:pt x="347" y="2496"/>
                  </a:lnTo>
                  <a:lnTo>
                    <a:pt x="260" y="2738"/>
                  </a:lnTo>
                  <a:lnTo>
                    <a:pt x="156" y="2964"/>
                  </a:lnTo>
                  <a:lnTo>
                    <a:pt x="156" y="2981"/>
                  </a:lnTo>
                  <a:lnTo>
                    <a:pt x="277" y="3189"/>
                  </a:lnTo>
                  <a:lnTo>
                    <a:pt x="399" y="3380"/>
                  </a:lnTo>
                  <a:lnTo>
                    <a:pt x="312" y="3605"/>
                  </a:lnTo>
                  <a:lnTo>
                    <a:pt x="208" y="3847"/>
                  </a:lnTo>
                  <a:lnTo>
                    <a:pt x="208" y="3865"/>
                  </a:lnTo>
                  <a:lnTo>
                    <a:pt x="329" y="4055"/>
                  </a:lnTo>
                  <a:lnTo>
                    <a:pt x="451" y="4263"/>
                  </a:lnTo>
                  <a:lnTo>
                    <a:pt x="364" y="4489"/>
                  </a:lnTo>
                  <a:lnTo>
                    <a:pt x="260" y="4714"/>
                  </a:lnTo>
                  <a:lnTo>
                    <a:pt x="260" y="4731"/>
                  </a:lnTo>
                  <a:lnTo>
                    <a:pt x="381" y="4939"/>
                  </a:lnTo>
                  <a:lnTo>
                    <a:pt x="503" y="5130"/>
                  </a:lnTo>
                  <a:lnTo>
                    <a:pt x="416" y="5372"/>
                  </a:lnTo>
                  <a:lnTo>
                    <a:pt x="312" y="5598"/>
                  </a:lnTo>
                  <a:lnTo>
                    <a:pt x="312" y="5615"/>
                  </a:lnTo>
                  <a:lnTo>
                    <a:pt x="433" y="5805"/>
                  </a:lnTo>
                  <a:lnTo>
                    <a:pt x="555" y="6013"/>
                  </a:lnTo>
                  <a:lnTo>
                    <a:pt x="468" y="6239"/>
                  </a:lnTo>
                  <a:lnTo>
                    <a:pt x="364" y="6481"/>
                  </a:lnTo>
                  <a:lnTo>
                    <a:pt x="364" y="6499"/>
                  </a:lnTo>
                  <a:lnTo>
                    <a:pt x="485" y="6689"/>
                  </a:lnTo>
                  <a:lnTo>
                    <a:pt x="624" y="6880"/>
                  </a:lnTo>
                  <a:lnTo>
                    <a:pt x="520" y="7122"/>
                  </a:lnTo>
                  <a:lnTo>
                    <a:pt x="416" y="7348"/>
                  </a:lnTo>
                  <a:lnTo>
                    <a:pt x="416" y="7365"/>
                  </a:lnTo>
                  <a:lnTo>
                    <a:pt x="537" y="7556"/>
                  </a:lnTo>
                  <a:lnTo>
                    <a:pt x="676" y="7764"/>
                  </a:lnTo>
                  <a:lnTo>
                    <a:pt x="572" y="7989"/>
                  </a:lnTo>
                  <a:lnTo>
                    <a:pt x="468" y="8231"/>
                  </a:lnTo>
                  <a:lnTo>
                    <a:pt x="485" y="8249"/>
                  </a:lnTo>
                  <a:lnTo>
                    <a:pt x="607" y="8439"/>
                  </a:lnTo>
                  <a:lnTo>
                    <a:pt x="711" y="8630"/>
                  </a:lnTo>
                  <a:lnTo>
                    <a:pt x="832" y="8613"/>
                  </a:lnTo>
                  <a:lnTo>
                    <a:pt x="711" y="8422"/>
                  </a:lnTo>
                  <a:lnTo>
                    <a:pt x="589" y="8231"/>
                  </a:lnTo>
                  <a:lnTo>
                    <a:pt x="589" y="8214"/>
                  </a:lnTo>
                  <a:lnTo>
                    <a:pt x="676" y="7971"/>
                  </a:lnTo>
                  <a:lnTo>
                    <a:pt x="780" y="7746"/>
                  </a:lnTo>
                  <a:lnTo>
                    <a:pt x="659" y="7556"/>
                  </a:lnTo>
                  <a:lnTo>
                    <a:pt x="537" y="7348"/>
                  </a:lnTo>
                  <a:lnTo>
                    <a:pt x="537" y="7330"/>
                  </a:lnTo>
                  <a:lnTo>
                    <a:pt x="624" y="7105"/>
                  </a:lnTo>
                  <a:lnTo>
                    <a:pt x="728" y="6862"/>
                  </a:lnTo>
                  <a:lnTo>
                    <a:pt x="607" y="6672"/>
                  </a:lnTo>
                  <a:lnTo>
                    <a:pt x="485" y="6481"/>
                  </a:lnTo>
                  <a:lnTo>
                    <a:pt x="485" y="6447"/>
                  </a:lnTo>
                  <a:lnTo>
                    <a:pt x="572" y="6221"/>
                  </a:lnTo>
                  <a:lnTo>
                    <a:pt x="676" y="5996"/>
                  </a:lnTo>
                  <a:lnTo>
                    <a:pt x="555" y="5788"/>
                  </a:lnTo>
                  <a:lnTo>
                    <a:pt x="433" y="5598"/>
                  </a:lnTo>
                  <a:lnTo>
                    <a:pt x="433" y="5580"/>
                  </a:lnTo>
                  <a:lnTo>
                    <a:pt x="520" y="5355"/>
                  </a:lnTo>
                  <a:lnTo>
                    <a:pt x="624" y="5112"/>
                  </a:lnTo>
                  <a:lnTo>
                    <a:pt x="503" y="4922"/>
                  </a:lnTo>
                  <a:lnTo>
                    <a:pt x="381" y="4714"/>
                  </a:lnTo>
                  <a:lnTo>
                    <a:pt x="381" y="4696"/>
                  </a:lnTo>
                  <a:lnTo>
                    <a:pt x="468" y="4471"/>
                  </a:lnTo>
                  <a:lnTo>
                    <a:pt x="572" y="4246"/>
                  </a:lnTo>
                  <a:lnTo>
                    <a:pt x="451" y="4038"/>
                  </a:lnTo>
                  <a:lnTo>
                    <a:pt x="329" y="3847"/>
                  </a:lnTo>
                  <a:lnTo>
                    <a:pt x="312" y="3830"/>
                  </a:lnTo>
                  <a:lnTo>
                    <a:pt x="416" y="3587"/>
                  </a:lnTo>
                  <a:lnTo>
                    <a:pt x="520" y="3362"/>
                  </a:lnTo>
                  <a:lnTo>
                    <a:pt x="399" y="3172"/>
                  </a:lnTo>
                  <a:lnTo>
                    <a:pt x="260" y="2964"/>
                  </a:lnTo>
                  <a:lnTo>
                    <a:pt x="260" y="2946"/>
                  </a:lnTo>
                  <a:lnTo>
                    <a:pt x="364" y="2721"/>
                  </a:lnTo>
                  <a:lnTo>
                    <a:pt x="468" y="2478"/>
                  </a:lnTo>
                  <a:lnTo>
                    <a:pt x="329" y="2288"/>
                  </a:lnTo>
                  <a:lnTo>
                    <a:pt x="208" y="2097"/>
                  </a:lnTo>
                  <a:lnTo>
                    <a:pt x="208" y="2080"/>
                  </a:lnTo>
                  <a:lnTo>
                    <a:pt x="312" y="1837"/>
                  </a:lnTo>
                  <a:lnTo>
                    <a:pt x="399" y="1612"/>
                  </a:lnTo>
                  <a:lnTo>
                    <a:pt x="277" y="1404"/>
                  </a:lnTo>
                  <a:lnTo>
                    <a:pt x="156" y="1213"/>
                  </a:lnTo>
                  <a:lnTo>
                    <a:pt x="156" y="1196"/>
                  </a:lnTo>
                  <a:lnTo>
                    <a:pt x="260" y="971"/>
                  </a:lnTo>
                  <a:lnTo>
                    <a:pt x="347" y="728"/>
                  </a:lnTo>
                  <a:lnTo>
                    <a:pt x="225" y="538"/>
                  </a:lnTo>
                  <a:lnTo>
                    <a:pt x="104" y="330"/>
                  </a:lnTo>
                  <a:lnTo>
                    <a:pt x="104" y="312"/>
                  </a:lnTo>
                  <a:lnTo>
                    <a:pt x="208" y="8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5354100" y="16010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3886400" y="15849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1"/>
                  </a:moveTo>
                  <a:lnTo>
                    <a:pt x="125785" y="1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46"/>
            <p:cNvSpPr/>
            <p:nvPr/>
          </p:nvSpPr>
          <p:spPr>
            <a:xfrm>
              <a:off x="3886400" y="1724050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46"/>
            <p:cNvSpPr/>
            <p:nvPr/>
          </p:nvSpPr>
          <p:spPr>
            <a:xfrm>
              <a:off x="3886400" y="18626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3886400" y="200172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3886400" y="1450675"/>
              <a:ext cx="25" cy="675400"/>
            </a:xfrm>
            <a:custGeom>
              <a:avLst/>
              <a:gdLst/>
              <a:ahLst/>
              <a:cxnLst/>
              <a:rect l="l" t="t" r="r" b="b"/>
              <a:pathLst>
                <a:path w="1" h="27016" fill="none" extrusionOk="0">
                  <a:moveTo>
                    <a:pt x="0" y="1"/>
                  </a:moveTo>
                  <a:lnTo>
                    <a:pt x="0" y="27016"/>
                  </a:lnTo>
                </a:path>
              </a:pathLst>
            </a:custGeom>
            <a:noFill/>
            <a:ln w="5625" cap="flat" cmpd="sng">
              <a:solidFill>
                <a:schemeClr val="accent3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187" name="Google Shape;11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794" y="2473408"/>
            <a:ext cx="1109750" cy="78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9550" y="3567200"/>
            <a:ext cx="1018298" cy="514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783F04">
                <a:alpha val="34000"/>
              </a:srgbClr>
            </a:outerShdw>
          </a:effectLst>
        </p:spPr>
      </p:pic>
      <p:pic>
        <p:nvPicPr>
          <p:cNvPr id="1191" name="Google Shape;119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668" y="2955647"/>
            <a:ext cx="25527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4405" y="2611798"/>
            <a:ext cx="659100" cy="41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9993" y="1902800"/>
            <a:ext cx="286702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46"/>
          <p:cNvSpPr txBox="1"/>
          <p:nvPr/>
        </p:nvSpPr>
        <p:spPr>
          <a:xfrm>
            <a:off x="1527100" y="4492892"/>
            <a:ext cx="5721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Login details will be given separately. Please remember to supervise your child when they are using the internet</a:t>
            </a:r>
            <a:r>
              <a:rPr lang="en" sz="1500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5" name="Google Shape;1195;p46"/>
          <p:cNvPicPr preferRelativeResize="0"/>
          <p:nvPr/>
        </p:nvPicPr>
        <p:blipFill rotWithShape="1">
          <a:blip r:embed="rId8">
            <a:alphaModFix/>
          </a:blip>
          <a:srcRect t="16952" b="16905"/>
          <a:stretch/>
        </p:blipFill>
        <p:spPr>
          <a:xfrm>
            <a:off x="5595583" y="3658884"/>
            <a:ext cx="1181435" cy="7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31"/>
          <p:cNvGrpSpPr/>
          <p:nvPr/>
        </p:nvGrpSpPr>
        <p:grpSpPr>
          <a:xfrm rot="-3913">
            <a:off x="1278103" y="1073477"/>
            <a:ext cx="1429628" cy="1442938"/>
            <a:chOff x="1626000" y="605300"/>
            <a:chExt cx="4068375" cy="4132125"/>
          </a:xfrm>
        </p:grpSpPr>
        <p:sp>
          <p:nvSpPr>
            <p:cNvPr id="717" name="Google Shape;717;p31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9" name="Google Shape;719;p31"/>
          <p:cNvSpPr txBox="1">
            <a:spLocks noGrp="1"/>
          </p:cNvSpPr>
          <p:nvPr>
            <p:ph type="title" idx="9"/>
          </p:nvPr>
        </p:nvSpPr>
        <p:spPr>
          <a:xfrm>
            <a:off x="895325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Year 2 Staff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720" name="Google Shape;720;p31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1" name="Google Shape;721;p31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/>
              <a:t>Shahina</a:t>
            </a:r>
            <a:endParaRPr lang="en-GB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/>
              <a:t>Sundeep</a:t>
            </a:r>
            <a:endParaRPr sz="2000" dirty="0"/>
          </a:p>
        </p:txBody>
      </p:sp>
      <p:sp>
        <p:nvSpPr>
          <p:cNvPr id="722" name="Google Shape;722;p31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Kyriaki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Esra</a:t>
            </a:r>
            <a:endParaRPr sz="2000" dirty="0"/>
          </a:p>
        </p:txBody>
      </p:sp>
      <p:sp>
        <p:nvSpPr>
          <p:cNvPr id="723" name="Google Shape;723;p31"/>
          <p:cNvSpPr/>
          <p:nvPr/>
        </p:nvSpPr>
        <p:spPr>
          <a:xfrm>
            <a:off x="3825335" y="10726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 txBox="1">
            <a:spLocks noGrp="1"/>
          </p:cNvSpPr>
          <p:nvPr>
            <p:ph type="subTitle" idx="6"/>
          </p:nvPr>
        </p:nvSpPr>
        <p:spPr>
          <a:xfrm flipH="1">
            <a:off x="3502933" y="2946623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/>
              <a:t>Irena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/>
              <a:t>Nacera</a:t>
            </a:r>
            <a:endParaRPr sz="2000" dirty="0"/>
          </a:p>
        </p:txBody>
      </p:sp>
      <p:sp>
        <p:nvSpPr>
          <p:cNvPr id="725" name="Google Shape;725;p31"/>
          <p:cNvSpPr txBox="1">
            <a:spLocks noGrp="1"/>
          </p:cNvSpPr>
          <p:nvPr>
            <p:ph type="title" idx="7"/>
          </p:nvPr>
        </p:nvSpPr>
        <p:spPr>
          <a:xfrm rot="477559">
            <a:off x="3910134" y="14485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Bear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Class</a:t>
            </a:r>
            <a:endParaRPr sz="2100"/>
          </a:p>
        </p:txBody>
      </p:sp>
      <p:grpSp>
        <p:nvGrpSpPr>
          <p:cNvPr id="726" name="Google Shape;726;p31"/>
          <p:cNvGrpSpPr/>
          <p:nvPr/>
        </p:nvGrpSpPr>
        <p:grpSpPr>
          <a:xfrm rot="-557282" flipH="1">
            <a:off x="6342347" y="1073617"/>
            <a:ext cx="1429244" cy="1442669"/>
            <a:chOff x="1626000" y="605300"/>
            <a:chExt cx="4068375" cy="4132125"/>
          </a:xfrm>
        </p:grpSpPr>
        <p:sp>
          <p:nvSpPr>
            <p:cNvPr id="727" name="Google Shape;727;p31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31"/>
          <p:cNvSpPr txBox="1">
            <a:spLocks noGrp="1"/>
          </p:cNvSpPr>
          <p:nvPr>
            <p:ph type="title"/>
          </p:nvPr>
        </p:nvSpPr>
        <p:spPr>
          <a:xfrm rot="-852827" flipH="1">
            <a:off x="6411266" y="1532757"/>
            <a:ext cx="1291436" cy="577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Koala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Class</a:t>
            </a:r>
            <a:endParaRPr sz="2200"/>
          </a:p>
        </p:txBody>
      </p:sp>
      <p:sp>
        <p:nvSpPr>
          <p:cNvPr id="730" name="Google Shape;730;p31"/>
          <p:cNvSpPr txBox="1">
            <a:spLocks noGrp="1"/>
          </p:cNvSpPr>
          <p:nvPr>
            <p:ph type="title" idx="8"/>
          </p:nvPr>
        </p:nvSpPr>
        <p:spPr>
          <a:xfrm rot="-498617">
            <a:off x="1453248" y="1448437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83F04"/>
                </a:solidFill>
              </a:rPr>
              <a:t>Panda Class</a:t>
            </a:r>
            <a:r>
              <a:rPr lang="en"/>
              <a:t> </a:t>
            </a:r>
            <a:endParaRPr/>
          </a:p>
        </p:txBody>
      </p:sp>
      <p:grpSp>
        <p:nvGrpSpPr>
          <p:cNvPr id="731" name="Google Shape;731;p31"/>
          <p:cNvGrpSpPr/>
          <p:nvPr/>
        </p:nvGrpSpPr>
        <p:grpSpPr>
          <a:xfrm rot="-4155693">
            <a:off x="1712380" y="996331"/>
            <a:ext cx="355970" cy="427189"/>
            <a:chOff x="2279900" y="1356008"/>
            <a:chExt cx="355973" cy="427192"/>
          </a:xfrm>
        </p:grpSpPr>
        <p:sp>
          <p:nvSpPr>
            <p:cNvPr id="732" name="Google Shape;732;p3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3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34" name="Google Shape;734;p3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7" name="Google Shape;737;p31"/>
          <p:cNvSpPr/>
          <p:nvPr/>
        </p:nvSpPr>
        <p:spPr>
          <a:xfrm rot="3725222">
            <a:off x="10817518" y="-1141750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31"/>
          <p:cNvGrpSpPr/>
          <p:nvPr/>
        </p:nvGrpSpPr>
        <p:grpSpPr>
          <a:xfrm rot="3589340" flipH="1">
            <a:off x="6878999" y="980097"/>
            <a:ext cx="355985" cy="427207"/>
            <a:chOff x="2279900" y="1356008"/>
            <a:chExt cx="355973" cy="427192"/>
          </a:xfrm>
        </p:grpSpPr>
        <p:sp>
          <p:nvSpPr>
            <p:cNvPr id="739" name="Google Shape;739;p3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0" name="Google Shape;740;p3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41" name="Google Shape;741;p3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 advTm="12434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47"/>
          <p:cNvGrpSpPr/>
          <p:nvPr/>
        </p:nvGrpSpPr>
        <p:grpSpPr>
          <a:xfrm>
            <a:off x="2720704" y="666751"/>
            <a:ext cx="5734470" cy="3565753"/>
            <a:chOff x="2720704" y="666751"/>
            <a:chExt cx="5734470" cy="3565753"/>
          </a:xfrm>
        </p:grpSpPr>
        <p:grpSp>
          <p:nvGrpSpPr>
            <p:cNvPr id="1201" name="Google Shape;1201;p47"/>
            <p:cNvGrpSpPr/>
            <p:nvPr/>
          </p:nvGrpSpPr>
          <p:grpSpPr>
            <a:xfrm rot="248040">
              <a:off x="2816832" y="1169527"/>
              <a:ext cx="5542214" cy="2866940"/>
              <a:chOff x="4219534" y="-908625"/>
              <a:chExt cx="4902266" cy="2535900"/>
            </a:xfrm>
          </p:grpSpPr>
          <p:sp>
            <p:nvSpPr>
              <p:cNvPr id="1202" name="Google Shape;1202;p47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203" name="Google Shape;1203;p47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204" name="Google Shape;1204;p47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05" name="Google Shape;1205;p47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206" name="Google Shape;1206;p47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207" name="Google Shape;1207;p47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08" name="Google Shape;1208;p47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09" name="Google Shape;1209;p47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0" name="Google Shape;1210;p47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1" name="Google Shape;1211;p47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2" name="Google Shape;1212;p47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3" name="Google Shape;1213;p47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4" name="Google Shape;1214;p47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1215" name="Google Shape;1215;p47"/>
            <p:cNvSpPr/>
            <p:nvPr/>
          </p:nvSpPr>
          <p:spPr>
            <a:xfrm rot="2948074">
              <a:off x="6726373" y="826700"/>
              <a:ext cx="810490" cy="847618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16" name="Google Shape;1216;p47"/>
          <p:cNvSpPr txBox="1">
            <a:spLocks noGrp="1"/>
          </p:cNvSpPr>
          <p:nvPr>
            <p:ph type="ctrTitle"/>
          </p:nvPr>
        </p:nvSpPr>
        <p:spPr>
          <a:xfrm rot="248135" flipH="1">
            <a:off x="3782571" y="1356957"/>
            <a:ext cx="4093358" cy="63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Note </a:t>
            </a:r>
            <a:endParaRPr dirty="0"/>
          </a:p>
        </p:txBody>
      </p:sp>
      <p:sp>
        <p:nvSpPr>
          <p:cNvPr id="1217" name="Google Shape;1217;p47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79512" y="2011983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do get in touch if you have any concerns or queries. </a:t>
            </a:r>
            <a:endParaRPr dirty="0"/>
          </a:p>
        </p:txBody>
      </p:sp>
      <p:pic>
        <p:nvPicPr>
          <p:cNvPr id="1218" name="Google Shape;1218;p47"/>
          <p:cNvPicPr preferRelativeResize="0"/>
          <p:nvPr/>
        </p:nvPicPr>
        <p:blipFill rotWithShape="1">
          <a:blip r:embed="rId3">
            <a:alphaModFix/>
          </a:blip>
          <a:srcRect l="8407" t="1367" r="31798" b="1677"/>
          <a:stretch/>
        </p:blipFill>
        <p:spPr>
          <a:xfrm rot="-524471">
            <a:off x="1248449" y="1180616"/>
            <a:ext cx="2414176" cy="2608962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38100" dir="5400000" algn="bl" rotWithShape="0">
              <a:srgbClr val="783F04">
                <a:alpha val="50000"/>
              </a:srgbClr>
            </a:outerShdw>
          </a:effectLst>
        </p:spPr>
      </p:pic>
      <p:sp>
        <p:nvSpPr>
          <p:cNvPr id="1219" name="Google Shape;1219;p47"/>
          <p:cNvSpPr/>
          <p:nvPr/>
        </p:nvSpPr>
        <p:spPr>
          <a:xfrm rot="10190941">
            <a:off x="3368904" y="976274"/>
            <a:ext cx="397539" cy="470285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42863" dist="9525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0" name="Google Shape;1220;p47"/>
          <p:cNvSpPr txBox="1"/>
          <p:nvPr/>
        </p:nvSpPr>
        <p:spPr>
          <a:xfrm>
            <a:off x="4135100" y="2959200"/>
            <a:ext cx="43611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E-mail: </a:t>
            </a: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office@tottenhall.enfield.sch.uk 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Tel: 02088291100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Web: </a:t>
            </a: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  <a:hlinkClick r:id="rId4"/>
              </a:rPr>
              <a:t>www.tottenhall.enfield.sch.uk</a:t>
            </a:r>
            <a:endParaRPr lang="en" dirty="0" smtClean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Class email:________________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 flipH="1">
            <a:off x="895350" y="123162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      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49" name="Google Shape;749;p32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38761D"/>
                </a:solidFill>
              </a:rPr>
              <a:t>Year 2 Curriculum Focus </a:t>
            </a:r>
            <a:r>
              <a:rPr lang="en" sz="2600" dirty="0" smtClean="0">
                <a:solidFill>
                  <a:srgbClr val="38761D"/>
                </a:solidFill>
              </a:rPr>
              <a:t>Spring 2024</a:t>
            </a:r>
            <a:endParaRPr sz="2600" dirty="0">
              <a:solidFill>
                <a:srgbClr val="38761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13" y="1018603"/>
            <a:ext cx="5030671" cy="37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77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3"/>
          <p:cNvSpPr txBox="1">
            <a:spLocks noGrp="1"/>
          </p:cNvSpPr>
          <p:nvPr>
            <p:ph type="subTitle" idx="1"/>
          </p:nvPr>
        </p:nvSpPr>
        <p:spPr>
          <a:xfrm flipH="1">
            <a:off x="895350" y="123162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C2C2C"/>
                </a:solidFill>
              </a:rPr>
              <a:t>          </a:t>
            </a:r>
            <a:endParaRPr sz="2000" dirty="0">
              <a:solidFill>
                <a:srgbClr val="2C2C2C"/>
              </a:solidFill>
            </a:endParaRPr>
          </a:p>
        </p:txBody>
      </p:sp>
      <p:sp>
        <p:nvSpPr>
          <p:cNvPr id="756" name="Google Shape;756;p3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38761D"/>
                </a:solidFill>
              </a:rPr>
              <a:t>Year 2 Curriculum Focus </a:t>
            </a:r>
            <a:r>
              <a:rPr lang="en" sz="2600" dirty="0" smtClean="0">
                <a:solidFill>
                  <a:srgbClr val="38761D"/>
                </a:solidFill>
              </a:rPr>
              <a:t>Spring 2024</a:t>
            </a:r>
            <a:endParaRPr sz="2600" dirty="0">
              <a:solidFill>
                <a:srgbClr val="38761D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24" y="989556"/>
            <a:ext cx="5059065" cy="37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93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>
            <a:spLocks noGrp="1"/>
          </p:cNvSpPr>
          <p:nvPr>
            <p:ph type="title"/>
          </p:nvPr>
        </p:nvSpPr>
        <p:spPr>
          <a:xfrm>
            <a:off x="895350" y="421259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Phonics 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2" name="AutoShape 2" descr="Little Wandle Letters and Sounds Revised 💙 (@LettersSounds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Collins Big Cat | Little Wandle Letters and Sounds Revis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0" t="18770" r="8484" b="23600"/>
          <a:stretch/>
        </p:blipFill>
        <p:spPr bwMode="auto">
          <a:xfrm>
            <a:off x="7370063" y="493776"/>
            <a:ext cx="744245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552" y="1353312"/>
            <a:ext cx="7016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Chelsea Market" panose="020B0604020202020204" charset="0"/>
              </a:rPr>
              <a:t>Children have 2 phonic session per week.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helsea Market" panose="020B0604020202020204" charset="0"/>
              </a:rPr>
              <a:t>Children are expected to use their phonic knowledge in </a:t>
            </a:r>
            <a:r>
              <a:rPr lang="en-GB" sz="1800" dirty="0" smtClean="0">
                <a:latin typeface="Chelsea Market" panose="020B0604020202020204" charset="0"/>
              </a:rPr>
              <a:t>reading and </a:t>
            </a:r>
            <a:r>
              <a:rPr lang="en-GB" sz="1800" dirty="0">
                <a:latin typeface="Chelsea Market" panose="020B0604020202020204" charset="0"/>
              </a:rPr>
              <a:t>writing </a:t>
            </a:r>
            <a:r>
              <a:rPr lang="en-GB" sz="1800" dirty="0" smtClean="0">
                <a:latin typeface="Chelsea Market" panose="020B0604020202020204" charset="0"/>
              </a:rPr>
              <a:t>across all curriculum </a:t>
            </a:r>
            <a:r>
              <a:rPr lang="en-GB" sz="1800" dirty="0">
                <a:latin typeface="Chelsea Market" panose="020B0604020202020204" charset="0"/>
              </a:rPr>
              <a:t>areas.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latin typeface="Chelsea Market" panose="020B0604020202020204" charset="0"/>
              </a:rPr>
              <a:t>Those who did not </a:t>
            </a:r>
            <a:r>
              <a:rPr lang="en-GB" sz="1800" dirty="0" smtClean="0">
                <a:solidFill>
                  <a:schemeClr val="tx1"/>
                </a:solidFill>
                <a:latin typeface="Chelsea Market" panose="020B0604020202020204" charset="0"/>
              </a:rPr>
              <a:t>pass the phonic screening assessment will be re-assessed in June.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Chelsea Market" panose="020B0604020202020204" charset="0"/>
              </a:rPr>
              <a:t>Daily catch-up sessions for those who did not pass the phonics check, are falling behind or are new to school/English.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Chelsea Market" panose="020B0604020202020204" charset="0"/>
              </a:rPr>
              <a:t>Assessed at the end of each half term.</a:t>
            </a:r>
          </a:p>
          <a:p>
            <a:pPr algn="ctr"/>
            <a:r>
              <a:rPr lang="en-GB" sz="1600" b="1" u="sng" dirty="0" smtClean="0">
                <a:solidFill>
                  <a:srgbClr val="008000"/>
                </a:solidFill>
                <a:latin typeface="Chelsea Market" panose="020B0604020202020204" charset="0"/>
              </a:rPr>
              <a:t>Little Wandle for Parents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78863" y="4061746"/>
            <a:ext cx="6224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 smtClean="0">
              <a:hlinkClick r:id="rId4"/>
            </a:endParaRPr>
          </a:p>
          <a:p>
            <a:r>
              <a:rPr lang="en-GB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en-GB" dirty="0">
                <a:solidFill>
                  <a:srgbClr val="0070C0"/>
                </a:solidFill>
                <a:hlinkClick r:id="rId4"/>
              </a:rPr>
              <a:t>://</a:t>
            </a:r>
            <a:r>
              <a:rPr lang="en-GB" dirty="0" smtClean="0">
                <a:solidFill>
                  <a:srgbClr val="0070C0"/>
                </a:solidFill>
                <a:hlinkClick r:id="rId4"/>
              </a:rPr>
              <a:t>www.littlewandlelettersandsounds.org.uk/resources/for-parents/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251613"/>
      </p:ext>
    </p:extLst>
  </p:cSld>
  <p:clrMapOvr>
    <a:masterClrMapping/>
  </p:clrMapOvr>
  <p:transition spd="slow" advTm="42963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Reading</a:t>
            </a:r>
            <a:r>
              <a:rPr lang="en" dirty="0"/>
              <a:t> 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6" name="Google Shape;776;p36"/>
          <p:cNvSpPr txBox="1"/>
          <p:nvPr/>
        </p:nvSpPr>
        <p:spPr>
          <a:xfrm>
            <a:off x="969264" y="939500"/>
            <a:ext cx="7583424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Continue to read everyday during guided reading and other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a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reas of the curriculum.</a:t>
            </a:r>
          </a:p>
          <a:p>
            <a:pPr>
              <a:defRPr/>
            </a:pPr>
            <a:r>
              <a:rPr lang="en-GB" sz="1800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Focus for this term: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Continue to develop pleasure for 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reading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Read more independently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Read most words accurately without overt sounding and blending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Develop better fluency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Read words containing common suffixes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Discuss and clarify the meaning of words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Checking that the text makes sense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Answering and asking questions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Chelsea Marke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latin typeface="Chelsea Market" panose="020B0604020202020204" charset="0"/>
            </a:endParaRPr>
          </a:p>
        </p:txBody>
      </p:sp>
    </p:spTree>
  </p:cSld>
  <p:clrMapOvr>
    <a:masterClrMapping/>
  </p:clrMapOvr>
  <p:transition spd="slow" advTm="32902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38761D"/>
                </a:solidFill>
              </a:rPr>
              <a:t>Writing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6" name="Google Shape;776;p36"/>
          <p:cNvSpPr txBox="1"/>
          <p:nvPr/>
        </p:nvSpPr>
        <p:spPr>
          <a:xfrm>
            <a:off x="969264" y="939500"/>
            <a:ext cx="7583424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Our focus this half term is: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Write alternative versions of a story.</a:t>
            </a:r>
          </a:p>
          <a:p>
            <a:pPr>
              <a:defRPr/>
            </a:pPr>
            <a:endParaRPr lang="en-GB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Chelsea Marke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Using </a:t>
            </a:r>
            <a:r>
              <a:rPr lang="en-GB" alt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the apostrophe to show possession and to contract e.g. do not = </a:t>
            </a:r>
            <a:r>
              <a:rPr lang="en-GB" alt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don’t.</a:t>
            </a:r>
            <a:endParaRPr lang="en-GB" alt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helsea Marke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Adding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 to nouns and verbs ending in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A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dding 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ing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,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ed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ly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,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er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 and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est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 to root words ending in y.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Using connectives and conjunctions in our writing.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Chelsea Market" panose="020B0604020202020204" charset="0"/>
            </a:endParaRPr>
          </a:p>
          <a:p>
            <a:pPr>
              <a:defRPr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helsea Market" panose="020B0604020202020204" charset="0"/>
            </a:endParaRPr>
          </a:p>
          <a:p>
            <a:pPr>
              <a:defRPr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Chelsea Market" panose="020B0604020202020204" charset="0"/>
              </a:rPr>
              <a:t>e.g. and   so   but   because  when  if </a:t>
            </a:r>
            <a:endParaRPr lang="en-US" sz="1800" i="1" dirty="0">
              <a:solidFill>
                <a:schemeClr val="accent3">
                  <a:lumMod val="75000"/>
                </a:schemeClr>
              </a:solidFill>
              <a:latin typeface="Chelsea Marke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Chelsea Mark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73216"/>
      </p:ext>
    </p:extLst>
  </p:cSld>
  <p:clrMapOvr>
    <a:masterClrMapping/>
  </p:clrMapOvr>
  <p:transition spd="slow" advTm="32902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8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Handwriting</a:t>
            </a:r>
            <a:endParaRPr/>
          </a:p>
        </p:txBody>
      </p:sp>
      <p:sp>
        <p:nvSpPr>
          <p:cNvPr id="789" name="Google Shape;789;p38"/>
          <p:cNvSpPr txBox="1">
            <a:spLocks noGrp="1"/>
          </p:cNvSpPr>
          <p:nvPr>
            <p:ph type="body" idx="1"/>
          </p:nvPr>
        </p:nvSpPr>
        <p:spPr>
          <a:xfrm>
            <a:off x="1027775" y="1170025"/>
            <a:ext cx="71394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</a:t>
            </a: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This term there is a focus on all children forming all letters correctly.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•Good presentation in books.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How you can help: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•Use Letter-Join online.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•Allow your child to write freely at home.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•Remind your child to write in Letter-Join </a:t>
            </a:r>
            <a:r>
              <a:rPr lang="en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when. </a:t>
            </a: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completing homework.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•Practise will help children develop stamina and fluency when writing.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90" name="Google Shape;790;p38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1"/>
          <p:cNvSpPr txBox="1">
            <a:spLocks noGrp="1"/>
          </p:cNvSpPr>
          <p:nvPr>
            <p:ph type="title" idx="4"/>
          </p:nvPr>
        </p:nvSpPr>
        <p:spPr>
          <a:xfrm>
            <a:off x="857350" y="494436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8761D"/>
                </a:solidFill>
              </a:rPr>
              <a:t>Maths</a:t>
            </a:r>
            <a:endParaRPr sz="2800" dirty="0">
              <a:solidFill>
                <a:srgbClr val="38761D"/>
              </a:solidFill>
            </a:endParaRPr>
          </a:p>
        </p:txBody>
      </p:sp>
      <p:sp>
        <p:nvSpPr>
          <p:cNvPr id="815" name="Google Shape;815;p41"/>
          <p:cNvSpPr txBox="1">
            <a:spLocks noGrp="1"/>
          </p:cNvSpPr>
          <p:nvPr>
            <p:ph type="ctrTitle" idx="2"/>
          </p:nvPr>
        </p:nvSpPr>
        <p:spPr>
          <a:xfrm flipH="1">
            <a:off x="996704" y="137588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Number </a:t>
            </a:r>
            <a:endParaRPr dirty="0"/>
          </a:p>
        </p:txBody>
      </p:sp>
      <p:sp>
        <p:nvSpPr>
          <p:cNvPr id="816" name="Google Shape;816;p41"/>
          <p:cNvSpPr txBox="1">
            <a:spLocks noGrp="1"/>
          </p:cNvSpPr>
          <p:nvPr>
            <p:ph type="subTitle" idx="3"/>
          </p:nvPr>
        </p:nvSpPr>
        <p:spPr>
          <a:xfrm flipH="1">
            <a:off x="981029" y="1944437"/>
            <a:ext cx="2310810" cy="22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-Division (sharing and grouping)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-Money (using all calculations)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-Fractions-number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8761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17" name="Google Shape;817;p41"/>
          <p:cNvSpPr txBox="1">
            <a:spLocks noGrp="1"/>
          </p:cNvSpPr>
          <p:nvPr>
            <p:ph type="ctrTitle"/>
          </p:nvPr>
        </p:nvSpPr>
        <p:spPr>
          <a:xfrm flipH="1">
            <a:off x="3475049" y="1375907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Measure </a:t>
            </a:r>
            <a:endParaRPr dirty="0"/>
          </a:p>
        </p:txBody>
      </p:sp>
      <p:sp>
        <p:nvSpPr>
          <p:cNvPr id="818" name="Google Shape;818;p41"/>
          <p:cNvSpPr txBox="1">
            <a:spLocks noGrp="1"/>
          </p:cNvSpPr>
          <p:nvPr>
            <p:ph type="subTitle" idx="1"/>
          </p:nvPr>
        </p:nvSpPr>
        <p:spPr>
          <a:xfrm flipH="1">
            <a:off x="3308549" y="2000026"/>
            <a:ext cx="2094600" cy="23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-Length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-Time</a:t>
            </a:r>
            <a:endParaRPr sz="1800" dirty="0">
              <a:solidFill>
                <a:schemeClr val="tx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19" name="Google Shape;819;p41"/>
          <p:cNvSpPr/>
          <p:nvPr/>
        </p:nvSpPr>
        <p:spPr>
          <a:xfrm>
            <a:off x="3973564" y="1754315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1"/>
          <p:cNvSpPr/>
          <p:nvPr/>
        </p:nvSpPr>
        <p:spPr>
          <a:xfrm>
            <a:off x="1558800" y="176408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41"/>
          <p:cNvGrpSpPr/>
          <p:nvPr/>
        </p:nvGrpSpPr>
        <p:grpSpPr>
          <a:xfrm>
            <a:off x="7443626" y="269155"/>
            <a:ext cx="1480199" cy="1446526"/>
            <a:chOff x="7363751" y="1183080"/>
            <a:chExt cx="1480199" cy="1446526"/>
          </a:xfrm>
        </p:grpSpPr>
        <p:sp>
          <p:nvSpPr>
            <p:cNvPr id="822" name="Google Shape;822;p41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1"/>
          <p:cNvGrpSpPr/>
          <p:nvPr/>
        </p:nvGrpSpPr>
        <p:grpSpPr>
          <a:xfrm>
            <a:off x="7766334" y="471805"/>
            <a:ext cx="834781" cy="867718"/>
            <a:chOff x="3878850" y="1206600"/>
            <a:chExt cx="1220975" cy="1269150"/>
          </a:xfrm>
        </p:grpSpPr>
        <p:sp>
          <p:nvSpPr>
            <p:cNvPr id="825" name="Google Shape;825;p41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41"/>
          <p:cNvSpPr txBox="1"/>
          <p:nvPr/>
        </p:nvSpPr>
        <p:spPr>
          <a:xfrm>
            <a:off x="5808188" y="1264900"/>
            <a:ext cx="1817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Geometry</a:t>
            </a:r>
            <a:endParaRPr/>
          </a:p>
        </p:txBody>
      </p:sp>
      <p:sp>
        <p:nvSpPr>
          <p:cNvPr id="837" name="Google Shape;837;p41"/>
          <p:cNvSpPr/>
          <p:nvPr/>
        </p:nvSpPr>
        <p:spPr>
          <a:xfrm>
            <a:off x="6348914" y="1754315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1"/>
          <p:cNvSpPr txBox="1">
            <a:spLocks noGrp="1"/>
          </p:cNvSpPr>
          <p:nvPr>
            <p:ph type="subTitle" idx="1"/>
          </p:nvPr>
        </p:nvSpPr>
        <p:spPr>
          <a:xfrm flipH="1">
            <a:off x="5774518" y="2060801"/>
            <a:ext cx="2094600" cy="76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-2D shape and Symmetry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-3D shape including properties and similarities/ differences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-Fractions-shape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8761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7" name="Google Shape;817;p41"/>
          <p:cNvSpPr txBox="1">
            <a:spLocks/>
          </p:cNvSpPr>
          <p:nvPr/>
        </p:nvSpPr>
        <p:spPr>
          <a:xfrm flipH="1">
            <a:off x="1280159" y="4118366"/>
            <a:ext cx="4072128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GB" sz="1800" dirty="0" smtClean="0">
                <a:solidFill>
                  <a:srgbClr val="008000"/>
                </a:solidFill>
              </a:rPr>
              <a:t>Problem solving and reasoning tasks across all areas.</a:t>
            </a:r>
            <a:endParaRPr lang="en-GB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06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6247</TotalTime>
  <Words>1050</Words>
  <Application>Microsoft Office PowerPoint</Application>
  <PresentationFormat>On-screen Show (16:9)</PresentationFormat>
  <Paragraphs>168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Archivo</vt:lpstr>
      <vt:lpstr>Wingdings</vt:lpstr>
      <vt:lpstr>Amatic SC</vt:lpstr>
      <vt:lpstr>Roboto Condensed Light</vt:lpstr>
      <vt:lpstr>Raleway Thin</vt:lpstr>
      <vt:lpstr>Nunito Light</vt:lpstr>
      <vt:lpstr>Signika Negative</vt:lpstr>
      <vt:lpstr>Paytone One</vt:lpstr>
      <vt:lpstr>Chelsea Market</vt:lpstr>
      <vt:lpstr>Fira Sans Extra Condensed Medium</vt:lpstr>
      <vt:lpstr>Comic Sans MS</vt:lpstr>
      <vt:lpstr>Signika Negative Light</vt:lpstr>
      <vt:lpstr>Distance Learning by Slidesgo</vt:lpstr>
      <vt:lpstr>Tottenhall Infant School </vt:lpstr>
      <vt:lpstr>Year 2 Staff</vt:lpstr>
      <vt:lpstr>Year 2 Curriculum Focus Spring 2024</vt:lpstr>
      <vt:lpstr>Year 2 Curriculum Focus Spring 2024</vt:lpstr>
      <vt:lpstr>Phonics </vt:lpstr>
      <vt:lpstr>Reading </vt:lpstr>
      <vt:lpstr>Writing </vt:lpstr>
      <vt:lpstr>Handwriting</vt:lpstr>
      <vt:lpstr>Maths</vt:lpstr>
      <vt:lpstr>Foundation Subjects </vt:lpstr>
      <vt:lpstr>Foundation Subjects </vt:lpstr>
      <vt:lpstr>Home Learning</vt:lpstr>
      <vt:lpstr>Home Learning</vt:lpstr>
      <vt:lpstr>  EVENTS</vt:lpstr>
      <vt:lpstr>Important</vt:lpstr>
      <vt:lpstr>PE</vt:lpstr>
      <vt:lpstr>SCHOOL UNIFORM</vt:lpstr>
      <vt:lpstr>ATTENDANCE</vt:lpstr>
      <vt:lpstr>Useful Websites</vt:lpstr>
      <vt:lpstr>Final Note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Tottenhall Infant School</dc:title>
  <dc:creator>Zaheen</dc:creator>
  <cp:lastModifiedBy>Zaheen Younis</cp:lastModifiedBy>
  <cp:revision>75</cp:revision>
  <dcterms:modified xsi:type="dcterms:W3CDTF">2024-01-15T13:21:17Z</dcterms:modified>
</cp:coreProperties>
</file>