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  <p:sldId id="267" r:id="rId10"/>
    <p:sldId id="274" r:id="rId11"/>
    <p:sldId id="265" r:id="rId12"/>
    <p:sldId id="266" r:id="rId13"/>
    <p:sldId id="268" r:id="rId14"/>
    <p:sldId id="271" r:id="rId15"/>
    <p:sldId id="269" r:id="rId16"/>
    <p:sldId id="270" r:id="rId17"/>
    <p:sldId id="272" r:id="rId18"/>
    <p:sldId id="273" r:id="rId19"/>
  </p:sldIdLst>
  <p:sldSz cx="9144000" cy="5143500" type="screen16x9"/>
  <p:notesSz cx="6858000" cy="9144000"/>
  <p:embeddedFontLst>
    <p:embeddedFont>
      <p:font typeface="Archivo" panose="020B0604020202020204" charset="0"/>
      <p:regular r:id="rId21"/>
      <p:bold r:id="rId22"/>
      <p:italic r:id="rId23"/>
      <p:boldItalic r:id="rId24"/>
    </p:embeddedFont>
    <p:embeddedFont>
      <p:font typeface="Amatic SC" panose="020B0604020202020204" charset="-79"/>
      <p:regular r:id="rId25"/>
      <p:bold r:id="rId26"/>
    </p:embeddedFont>
    <p:embeddedFont>
      <p:font typeface="Signika Negative" panose="020B0604020202020204" charset="0"/>
      <p:regular r:id="rId27"/>
      <p:bold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helsea Market" panose="020B0604020202020204" charset="0"/>
      <p:regular r:id="rId33"/>
    </p:embeddedFont>
    <p:embeddedFont>
      <p:font typeface="Signika Negative Light" panose="020B0604020202020204" charset="0"/>
      <p:regular r:id="rId34"/>
      <p:bold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Paytone One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374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713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94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9d73de208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9d73de208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87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9d73de208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9d73de208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873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12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9d73de208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9d73de208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028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92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9d73de208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9d73de208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6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9d73de208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9d73de208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1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73a0764869_7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73a0764869_7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615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13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9d73de20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9d73de20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54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0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9d73de20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31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63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9d73de208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9d73de208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66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9d73de208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9d73de208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48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79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dirty="0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hyperlink" Target="mailto:dolphin@tottenhall.enfield.sch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seal@tottenhall.enfield.sch.uk" TargetMode="External"/><Relationship Id="rId5" Type="http://schemas.openxmlformats.org/officeDocument/2006/relationships/hyperlink" Target="mailto:turtle@tottenhall.enfield.sch.uk" TargetMode="External"/><Relationship Id="rId4" Type="http://schemas.openxmlformats.org/officeDocument/2006/relationships/hyperlink" Target="http://www.tottenhall.enfield.sch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Tottenhall Infant School</a:t>
            </a:r>
            <a:r>
              <a:rPr lang="en"/>
              <a:t> 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694" name="Google Shape;694;p30"/>
          <p:cNvSpPr txBox="1">
            <a:spLocks noGrp="1"/>
          </p:cNvSpPr>
          <p:nvPr>
            <p:ph type="subTitle" idx="1"/>
          </p:nvPr>
        </p:nvSpPr>
        <p:spPr>
          <a:xfrm rot="1367">
            <a:off x="1469575" y="3306550"/>
            <a:ext cx="6036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helsea Market" panose="020B0604020202020204" charset="0"/>
              </a:rPr>
              <a:t>Year </a:t>
            </a:r>
            <a:r>
              <a:rPr lang="en" sz="2400" dirty="0" smtClean="0">
                <a:latin typeface="Chelsea Market" panose="020B0604020202020204" charset="0"/>
              </a:rPr>
              <a:t>1 </a:t>
            </a:r>
            <a:r>
              <a:rPr lang="en" sz="2400" dirty="0">
                <a:latin typeface="Chelsea Market" panose="020B0604020202020204" charset="0"/>
              </a:rPr>
              <a:t>Curriculum Autumn Term </a:t>
            </a:r>
            <a:r>
              <a:rPr lang="en" sz="2400" dirty="0" smtClean="0">
                <a:latin typeface="Chelsea Market" panose="020B0604020202020204" charset="0"/>
              </a:rPr>
              <a:t>2023 </a:t>
            </a:r>
            <a:r>
              <a:rPr lang="en" sz="2400" dirty="0">
                <a:latin typeface="Chelsea Market" panose="020B0604020202020204" charset="0"/>
              </a:rPr>
              <a:t>Information For Parents and Carers</a:t>
            </a:r>
            <a:endParaRPr sz="2400" dirty="0">
              <a:latin typeface="Chelsea Market" panose="020B0604020202020204" charset="0"/>
            </a:endParaRPr>
          </a:p>
        </p:txBody>
      </p:sp>
      <p:grpSp>
        <p:nvGrpSpPr>
          <p:cNvPr id="695" name="Google Shape;695;p30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696" name="Google Shape;696;p30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697" name="Google Shape;697;p30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01" name="Google Shape;701;p30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2" name="Google Shape;702;p30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3" name="Google Shape;703;p30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4" name="Google Shape;704;p30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5" name="Google Shape;705;p30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06" name="Google Shape;706;p30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07" name="Google Shape;707;p30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10" name="Google Shape;710;p30"/>
          <p:cNvSpPr/>
          <p:nvPr/>
        </p:nvSpPr>
        <p:spPr>
          <a:xfrm>
            <a:off x="3495725" y="28208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11" name="Google Shape;7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25" y="920050"/>
            <a:ext cx="1120350" cy="11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718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9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Home Learning</a:t>
            </a:r>
            <a:endParaRPr dirty="0"/>
          </a:p>
        </p:txBody>
      </p:sp>
      <p:sp>
        <p:nvSpPr>
          <p:cNvPr id="797" name="Google Shape;797;p39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1195;p46"/>
          <p:cNvPicPr preferRelativeResize="0"/>
          <p:nvPr/>
        </p:nvPicPr>
        <p:blipFill rotWithShape="1">
          <a:blip r:embed="rId3">
            <a:alphaModFix/>
          </a:blip>
          <a:srcRect t="16952" b="16905"/>
          <a:stretch/>
        </p:blipFill>
        <p:spPr>
          <a:xfrm>
            <a:off x="7019671" y="3329700"/>
            <a:ext cx="1181435" cy="7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96;p39"/>
          <p:cNvSpPr txBox="1">
            <a:spLocks noGrp="1"/>
          </p:cNvSpPr>
          <p:nvPr>
            <p:ph type="body" idx="1"/>
          </p:nvPr>
        </p:nvSpPr>
        <p:spPr>
          <a:xfrm>
            <a:off x="1122720" y="756887"/>
            <a:ext cx="6837600" cy="3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400" b="1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 learning will be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e-mailed 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Fridays and children need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their home learning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their home learning books on Thursdays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Each child will have a home learning journal that they can use to record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their work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back of the learning journal you will find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log-in details for on-line resources/websites children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need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-If you would like a paper copy please ask your child’s class teacher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Mathletics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-Your child will have their own log-in details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-Tasks will be set weekly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-Class teacher will check who is completing their tasks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-Tasks are linked to current learning in class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-There may be some additional challenges for the children to complete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2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4256230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9"/>
          <p:cNvSpPr txBox="1">
            <a:spLocks noGrp="1"/>
          </p:cNvSpPr>
          <p:nvPr>
            <p:ph type="title"/>
          </p:nvPr>
        </p:nvSpPr>
        <p:spPr>
          <a:xfrm>
            <a:off x="889254" y="346355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Home Learning</a:t>
            </a:r>
            <a:endParaRPr dirty="0"/>
          </a:p>
        </p:txBody>
      </p:sp>
      <p:sp>
        <p:nvSpPr>
          <p:cNvPr id="797" name="Google Shape;797;p39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32448" y="420624"/>
            <a:ext cx="16764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helsea Market" panose="020B0604020202020204" charset="0"/>
              </a:rPr>
              <a:t>These are the home learning tasks that children will have to complete every week. </a:t>
            </a:r>
            <a:endParaRPr lang="en-GB" sz="1200" dirty="0">
              <a:latin typeface="Chelsea Market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7257" r="21521" b="12297"/>
          <a:stretch/>
        </p:blipFill>
        <p:spPr bwMode="auto">
          <a:xfrm>
            <a:off x="1271616" y="914399"/>
            <a:ext cx="5269392" cy="36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32448" y="1726922"/>
            <a:ext cx="1792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helsea Market" panose="020B0604020202020204" charset="0"/>
              </a:rPr>
              <a:t>Purpose of home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Parental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School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Working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Linked to 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Purposeful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Collaborative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8000"/>
                </a:solidFill>
                <a:latin typeface="Chelsea Market" panose="020B0604020202020204" charset="0"/>
              </a:rPr>
              <a:t>Motivating </a:t>
            </a:r>
            <a:endParaRPr lang="en-GB" sz="1200" dirty="0">
              <a:solidFill>
                <a:srgbClr val="008000"/>
              </a:solidFill>
              <a:latin typeface="Chelsea Market" panose="020B06040202020202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40"/>
          <p:cNvGrpSpPr/>
          <p:nvPr/>
        </p:nvGrpSpPr>
        <p:grpSpPr>
          <a:xfrm rot="-262775">
            <a:off x="851355" y="355698"/>
            <a:ext cx="2754107" cy="2371010"/>
            <a:chOff x="799900" y="238125"/>
            <a:chExt cx="5991850" cy="5219875"/>
          </a:xfrm>
        </p:grpSpPr>
        <p:sp>
          <p:nvSpPr>
            <p:cNvPr id="804" name="Google Shape;804;p40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40"/>
          <p:cNvSpPr txBox="1">
            <a:spLocks noGrp="1"/>
          </p:cNvSpPr>
          <p:nvPr>
            <p:ph type="title"/>
          </p:nvPr>
        </p:nvSpPr>
        <p:spPr>
          <a:xfrm rot="-261720">
            <a:off x="689911" y="764674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0000"/>
                </a:solidFill>
              </a:rPr>
              <a:t>Important</a:t>
            </a:r>
            <a:endParaRPr sz="3300" dirty="0">
              <a:solidFill>
                <a:srgbClr val="FF0000"/>
              </a:solidFill>
            </a:endParaRPr>
          </a:p>
        </p:txBody>
      </p:sp>
      <p:sp>
        <p:nvSpPr>
          <p:cNvPr id="807" name="Google Shape;807;p40"/>
          <p:cNvSpPr txBox="1">
            <a:spLocks noGrp="1"/>
          </p:cNvSpPr>
          <p:nvPr>
            <p:ph type="subTitle" idx="1"/>
          </p:nvPr>
        </p:nvSpPr>
        <p:spPr>
          <a:xfrm rot="159976" flipH="1">
            <a:off x="3121000" y="1266664"/>
            <a:ext cx="5622602" cy="2937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helsea Market" panose="020B0604020202020204" charset="0"/>
              </a:rPr>
              <a:t>Home readers: Turtle-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Monday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1"/>
                </a:solidFill>
                <a:latin typeface="Chelsea Market" panose="020B0604020202020204" charset="0"/>
              </a:rPr>
              <a:t>Seal-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 Wednesday </a:t>
            </a:r>
            <a:r>
              <a:rPr lang="en" sz="2400" dirty="0" smtClean="0">
                <a:solidFill>
                  <a:schemeClr val="tx1"/>
                </a:solidFill>
                <a:latin typeface="Chelsea Market" panose="020B0604020202020204" charset="0"/>
              </a:rPr>
              <a:t>Dolphin-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Wednesday </a:t>
            </a:r>
            <a:r>
              <a:rPr lang="en" sz="2400" dirty="0" smtClean="0">
                <a:latin typeface="Chelsea Market" panose="020B0604020202020204" charset="0"/>
              </a:rPr>
              <a:t>Home learning: </a:t>
            </a:r>
            <a:r>
              <a:rPr lang="en" sz="2400" dirty="0">
                <a:solidFill>
                  <a:srgbClr val="FF0000"/>
                </a:solidFill>
                <a:latin typeface="Chelsea Market" panose="020B0604020202020204" charset="0"/>
              </a:rPr>
              <a:t>S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ent </a:t>
            </a:r>
            <a:r>
              <a:rPr lang="en" sz="2400" dirty="0">
                <a:solidFill>
                  <a:srgbClr val="FF0000"/>
                </a:solidFill>
                <a:latin typeface="Chelsea Market" panose="020B0604020202020204" charset="0"/>
              </a:rPr>
              <a:t>home on 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Friday </a:t>
            </a:r>
            <a:r>
              <a:rPr lang="en" sz="2400" dirty="0">
                <a:solidFill>
                  <a:srgbClr val="FF0000"/>
                </a:solidFill>
                <a:latin typeface="Chelsea Market" panose="020B0604020202020204" charset="0"/>
              </a:rPr>
              <a:t>and must be returned on 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Thursday.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helsea Market" panose="020B0604020202020204" charset="0"/>
              </a:rPr>
              <a:t>Library book: Turtle-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Thursday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1"/>
                </a:solidFill>
                <a:latin typeface="Chelsea Market" panose="020B0604020202020204" charset="0"/>
              </a:rPr>
              <a:t>Seal-	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Wednesday</a:t>
            </a:r>
            <a:r>
              <a:rPr lang="en" sz="2400" dirty="0" smtClean="0">
                <a:solidFill>
                  <a:schemeClr val="tx1"/>
                </a:solidFill>
                <a:latin typeface="Chelsea Market" panose="020B0604020202020204" charset="0"/>
              </a:rPr>
              <a:t> Dolphin- </a:t>
            </a:r>
            <a:r>
              <a:rPr lang="en" sz="2400" dirty="0" smtClean="0">
                <a:solidFill>
                  <a:srgbClr val="FF0000"/>
                </a:solidFill>
                <a:latin typeface="Chelsea Market" panose="020B0604020202020204" charset="0"/>
              </a:rPr>
              <a:t>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helsea Market" panose="020B0604020202020204" charset="0"/>
              </a:rPr>
              <a:t>PE Day: </a:t>
            </a:r>
            <a:r>
              <a:rPr lang="en-GB" sz="2400" dirty="0" smtClean="0">
                <a:solidFill>
                  <a:srgbClr val="FF0000"/>
                </a:solidFill>
                <a:latin typeface="Chelsea Market" panose="020B0604020202020204" charset="0"/>
              </a:rPr>
              <a:t>Tuesday and Thursday</a:t>
            </a:r>
            <a:endParaRPr lang="en" sz="2400" dirty="0" smtClean="0">
              <a:solidFill>
                <a:srgbClr val="FF0000"/>
              </a:solidFill>
              <a:latin typeface="Chelsea Market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808" name="Google Shape;808;p40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0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2"/>
          <p:cNvSpPr txBox="1">
            <a:spLocks noGrp="1"/>
          </p:cNvSpPr>
          <p:nvPr>
            <p:ph type="title" idx="4"/>
          </p:nvPr>
        </p:nvSpPr>
        <p:spPr>
          <a:xfrm>
            <a:off x="826975" y="67487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38761D"/>
                </a:solidFill>
              </a:rPr>
              <a:t>PE</a:t>
            </a:r>
            <a:endParaRPr sz="2900" b="1" dirty="0">
              <a:solidFill>
                <a:srgbClr val="38761D"/>
              </a:solidFill>
            </a:endParaRPr>
          </a:p>
        </p:txBody>
      </p:sp>
      <p:grpSp>
        <p:nvGrpSpPr>
          <p:cNvPr id="844" name="Google Shape;844;p42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45" name="Google Shape;845;p42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42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48" name="Google Shape;848;p42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42"/>
          <p:cNvSpPr txBox="1"/>
          <p:nvPr/>
        </p:nvSpPr>
        <p:spPr>
          <a:xfrm>
            <a:off x="1183500" y="1205000"/>
            <a:ext cx="7057500" cy="3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helsea Market" panose="020B0604020202020204" charset="0"/>
              </a:rPr>
              <a:t>Your child must wear the correct P.E kit to school.</a:t>
            </a:r>
            <a:endParaRPr sz="17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Chelsea Market" panose="020B0604020202020204" charset="0"/>
              </a:rPr>
              <a:t>They will need:</a:t>
            </a:r>
            <a:endParaRPr sz="17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•White t-shirt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•Black shorts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•Black tracksuit bottom with elasticated ankles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Chelsea Market" panose="020B0604020202020204" charset="0"/>
              </a:rPr>
              <a:t>• Black trainers or plimsolls with velcro straps</a:t>
            </a:r>
            <a:endParaRPr sz="1800" dirty="0">
              <a:latin typeface="Chelsea Market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38761D"/>
                </a:solidFill>
                <a:latin typeface="Chelsea Market" panose="020B0604020202020204" charset="0"/>
              </a:rPr>
              <a:t>Please note as it’s getting colder children will need to wear tracksuit bottoms.</a:t>
            </a:r>
            <a:endParaRPr sz="1000" i="1" dirty="0">
              <a:solidFill>
                <a:srgbClr val="38761D"/>
              </a:solidFill>
              <a:latin typeface="Chelsea Market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helsea Market" panose="020B0604020202020204" charset="0"/>
              </a:rPr>
              <a:t>For health and safety reasons, your child must not wear a watch or jewellery, we will ask parents to remove any earrings including studs. Long hair must be tied back.</a:t>
            </a:r>
            <a:endParaRPr sz="1800" b="1" dirty="0">
              <a:solidFill>
                <a:srgbClr val="FF0000"/>
              </a:solidFill>
              <a:latin typeface="Chelsea Market" panose="020B060402020202020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pic>
        <p:nvPicPr>
          <p:cNvPr id="860" name="Google Shape;8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025" y="1204990"/>
            <a:ext cx="707985" cy="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7263" y="1724813"/>
            <a:ext cx="638200" cy="7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9300" y="2381038"/>
            <a:ext cx="707975" cy="5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549" y="2693500"/>
            <a:ext cx="638175" cy="9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2050" y="1683465"/>
            <a:ext cx="707975" cy="87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5"/>
          <p:cNvSpPr txBox="1">
            <a:spLocks noGrp="1"/>
          </p:cNvSpPr>
          <p:nvPr>
            <p:ph type="title" idx="15"/>
          </p:nvPr>
        </p:nvSpPr>
        <p:spPr>
          <a:xfrm>
            <a:off x="2148325" y="522750"/>
            <a:ext cx="5205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SCHOOL UNIFORM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885" name="Google Shape;885;p45"/>
          <p:cNvSpPr txBox="1">
            <a:spLocks noGrp="1"/>
          </p:cNvSpPr>
          <p:nvPr>
            <p:ph type="ctrTitle" idx="2"/>
          </p:nvPr>
        </p:nvSpPr>
        <p:spPr>
          <a:xfrm flipH="1">
            <a:off x="3927573" y="1027275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T-shirt/Shirt </a:t>
            </a:r>
            <a:endParaRPr dirty="0"/>
          </a:p>
        </p:txBody>
      </p:sp>
      <p:sp>
        <p:nvSpPr>
          <p:cNvPr id="886" name="Google Shape;886;p45"/>
          <p:cNvSpPr txBox="1">
            <a:spLocks noGrp="1"/>
          </p:cNvSpPr>
          <p:nvPr>
            <p:ph type="ctrTitle" idx="4"/>
          </p:nvPr>
        </p:nvSpPr>
        <p:spPr>
          <a:xfrm flipH="1">
            <a:off x="6790632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Trousers</a:t>
            </a:r>
            <a:endParaRPr dirty="0"/>
          </a:p>
        </p:txBody>
      </p:sp>
      <p:sp>
        <p:nvSpPr>
          <p:cNvPr id="887" name="Google Shape;887;p45"/>
          <p:cNvSpPr txBox="1">
            <a:spLocks noGrp="1"/>
          </p:cNvSpPr>
          <p:nvPr>
            <p:ph type="ctrTitle" idx="6"/>
          </p:nvPr>
        </p:nvSpPr>
        <p:spPr>
          <a:xfrm flipH="1">
            <a:off x="1601586" y="269574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Dress/Skirt</a:t>
            </a:r>
            <a:endParaRPr dirty="0"/>
          </a:p>
        </p:txBody>
      </p:sp>
      <p:sp>
        <p:nvSpPr>
          <p:cNvPr id="888" name="Google Shape;888;p45"/>
          <p:cNvSpPr txBox="1">
            <a:spLocks noGrp="1"/>
          </p:cNvSpPr>
          <p:nvPr>
            <p:ph type="ctrTitle" idx="8"/>
          </p:nvPr>
        </p:nvSpPr>
        <p:spPr>
          <a:xfrm flipH="1">
            <a:off x="4206734" y="260022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Shoes</a:t>
            </a:r>
            <a:endParaRPr dirty="0"/>
          </a:p>
        </p:txBody>
      </p:sp>
      <p:sp>
        <p:nvSpPr>
          <p:cNvPr id="889" name="Google Shape;889;p45"/>
          <p:cNvSpPr txBox="1">
            <a:spLocks noGrp="1"/>
          </p:cNvSpPr>
          <p:nvPr>
            <p:ph type="ctrTitle" idx="13"/>
          </p:nvPr>
        </p:nvSpPr>
        <p:spPr>
          <a:xfrm flipH="1">
            <a:off x="6333798" y="2695750"/>
            <a:ext cx="207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Dress/Shorts</a:t>
            </a:r>
            <a:endParaRPr dirty="0"/>
          </a:p>
        </p:txBody>
      </p:sp>
      <p:sp>
        <p:nvSpPr>
          <p:cNvPr id="890" name="Google Shape;890;p45"/>
          <p:cNvSpPr txBox="1">
            <a:spLocks noGrp="1"/>
          </p:cNvSpPr>
          <p:nvPr>
            <p:ph type="ctrTitle"/>
          </p:nvPr>
        </p:nvSpPr>
        <p:spPr>
          <a:xfrm flipH="1">
            <a:off x="1445736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Jumper </a:t>
            </a:r>
            <a:endParaRPr dirty="0"/>
          </a:p>
        </p:txBody>
      </p:sp>
      <p:pic>
        <p:nvPicPr>
          <p:cNvPr id="891" name="Google Shape;8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100" y="1605093"/>
            <a:ext cx="736900" cy="9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043" y="1584730"/>
            <a:ext cx="814850" cy="9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775" y="3211724"/>
            <a:ext cx="901550" cy="116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2898" y="3330223"/>
            <a:ext cx="814850" cy="8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5225" y="1512276"/>
            <a:ext cx="562700" cy="8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5600" y="1584726"/>
            <a:ext cx="687746" cy="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450" y="1637942"/>
            <a:ext cx="687750" cy="88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0901" y="3398450"/>
            <a:ext cx="736900" cy="97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5592" y="3398442"/>
            <a:ext cx="687750" cy="8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58482" y="3273547"/>
            <a:ext cx="687750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29250" y="3235675"/>
            <a:ext cx="814850" cy="101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92803" y="1718275"/>
            <a:ext cx="687751" cy="85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  EVENTS</a:t>
            </a:r>
            <a:endParaRPr dirty="0"/>
          </a:p>
        </p:txBody>
      </p:sp>
      <p:sp>
        <p:nvSpPr>
          <p:cNvPr id="870" name="Google Shape;870;p43"/>
          <p:cNvSpPr txBox="1">
            <a:spLocks noGrp="1"/>
          </p:cNvSpPr>
          <p:nvPr>
            <p:ph type="body" idx="1"/>
          </p:nvPr>
        </p:nvSpPr>
        <p:spPr>
          <a:xfrm>
            <a:off x="1263300" y="1129500"/>
            <a:ext cx="66174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>
                <a:latin typeface="Chelsea Market" panose="020B0604020202020204" charset="0"/>
              </a:rPr>
              <a:t>Harvest Festival- 06.10.23 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Fire Safety Day: 19.10.23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Palmers Green Library Visit: WB 01.11.23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Kindness Day: 13.11.23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Children in Need:  17.11.23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Road Safety Day: 20.11.23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Movie night:  12.12.23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Church visit:  December </a:t>
            </a:r>
            <a:endParaRPr lang="en-GB" sz="1400" dirty="0">
              <a:latin typeface="Chelsea Market" panose="020B0604020202020204" charset="0"/>
            </a:endParaRPr>
          </a:p>
          <a:p>
            <a:r>
              <a:rPr lang="en-US" sz="1400" dirty="0">
                <a:latin typeface="Chelsea Market" panose="020B0604020202020204" charset="0"/>
              </a:rPr>
              <a:t>Christmas performances: December</a:t>
            </a:r>
            <a:endParaRPr sz="1400" dirty="0">
              <a:solidFill>
                <a:srgbClr val="008000"/>
              </a:solidFill>
              <a:latin typeface="Chelsea Market" panose="020B0604020202020204" charset="0"/>
            </a:endParaRPr>
          </a:p>
        </p:txBody>
      </p:sp>
      <p:sp>
        <p:nvSpPr>
          <p:cNvPr id="871" name="Google Shape;871;p43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utoShape 2" descr="School Visits | Birds Of Prey Experiences by SMJ Falcon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4" descr="School Visits | Birds Of Prey Experiences by SMJ Falcon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11965" y="4048966"/>
            <a:ext cx="683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Dates to be confirmed- they will be shared with you once confirmed. </a:t>
            </a:r>
            <a:endParaRPr lang="en-GB" dirty="0"/>
          </a:p>
        </p:txBody>
      </p:sp>
      <p:pic>
        <p:nvPicPr>
          <p:cNvPr id="10" name="Picture 2" descr="1 Hobgoblin Theatre Company | Hobgoblin Theatre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47" y="662715"/>
            <a:ext cx="1626814" cy="81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 state of the art library in Palmers Green | Palmers Green Estate Agents -  Anthony Webb | Southgate &amp; Winchmore H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72" y="1624944"/>
            <a:ext cx="1573892" cy="10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Views sought on Tooting Bec road safety proposals - Wandsworth Borough  Coun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19" y="2806625"/>
            <a:ext cx="1781499" cy="9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ATTENDANCE</a:t>
            </a:r>
            <a:endParaRPr dirty="0"/>
          </a:p>
        </p:txBody>
      </p:sp>
      <p:sp>
        <p:nvSpPr>
          <p:cNvPr id="878" name="Google Shape;878;p44"/>
          <p:cNvSpPr txBox="1">
            <a:spLocks noGrp="1"/>
          </p:cNvSpPr>
          <p:nvPr>
            <p:ph type="body" idx="1"/>
          </p:nvPr>
        </p:nvSpPr>
        <p:spPr>
          <a:xfrm>
            <a:off x="1086450" y="1487950"/>
            <a:ext cx="6852900" cy="2303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Please ensure your child is in school everyday unless they are unwell. Any sickness or diarrhoea must be followed by 48 hours from the last incident</a:t>
            </a:r>
            <a:r>
              <a:rPr lang="en" sz="19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.</a:t>
            </a:r>
            <a:endParaRPr lang="en-GB" sz="1900" dirty="0" smtClean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School starts at </a:t>
            </a:r>
            <a:r>
              <a:rPr lang="en" sz="19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8.45am 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and finishes at </a:t>
            </a:r>
            <a:r>
              <a:rPr lang="en" sz="19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3.15pm</a:t>
            </a: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.</a:t>
            </a:r>
            <a:endParaRPr sz="19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•Children miss out and learning if they are absent and late.</a:t>
            </a:r>
            <a:endParaRPr sz="19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79" name="Google Shape;879;p44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Useful Websites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1014" name="Google Shape;1014;p46"/>
          <p:cNvSpPr/>
          <p:nvPr/>
        </p:nvSpPr>
        <p:spPr>
          <a:xfrm rot="5400000">
            <a:off x="2715872" y="3003263"/>
            <a:ext cx="838530" cy="1257036"/>
          </a:xfrm>
          <a:custGeom>
            <a:avLst/>
            <a:gdLst/>
            <a:ahLst/>
            <a:cxnLst/>
            <a:rect l="l" t="t" r="r" b="b"/>
            <a:pathLst>
              <a:path w="34650" h="39387" extrusionOk="0">
                <a:moveTo>
                  <a:pt x="1" y="0"/>
                </a:moveTo>
                <a:lnTo>
                  <a:pt x="1" y="39387"/>
                </a:lnTo>
                <a:lnTo>
                  <a:pt x="34649" y="39387"/>
                </a:lnTo>
                <a:lnTo>
                  <a:pt x="346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1" name="Google Shape;1161;p46"/>
          <p:cNvSpPr/>
          <p:nvPr/>
        </p:nvSpPr>
        <p:spPr>
          <a:xfrm>
            <a:off x="3276923" y="3257725"/>
            <a:ext cx="600388" cy="158777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62" name="Google Shape;1162;p46"/>
          <p:cNvGrpSpPr/>
          <p:nvPr/>
        </p:nvGrpSpPr>
        <p:grpSpPr>
          <a:xfrm>
            <a:off x="776532" y="3133400"/>
            <a:ext cx="1314669" cy="1334106"/>
            <a:chOff x="1392575" y="457400"/>
            <a:chExt cx="4894525" cy="4976150"/>
          </a:xfrm>
        </p:grpSpPr>
        <p:sp>
          <p:nvSpPr>
            <p:cNvPr id="1163" name="Google Shape;1163;p46"/>
            <p:cNvSpPr/>
            <p:nvPr/>
          </p:nvSpPr>
          <p:spPr>
            <a:xfrm>
              <a:off x="1392575" y="457400"/>
              <a:ext cx="4894525" cy="4976150"/>
            </a:xfrm>
            <a:custGeom>
              <a:avLst/>
              <a:gdLst/>
              <a:ahLst/>
              <a:cxnLst/>
              <a:rect l="l" t="t" r="r" b="b"/>
              <a:pathLst>
                <a:path w="195781" h="199046" extrusionOk="0">
                  <a:moveTo>
                    <a:pt x="0" y="1"/>
                  </a:moveTo>
                  <a:lnTo>
                    <a:pt x="0" y="199045"/>
                  </a:lnTo>
                  <a:lnTo>
                    <a:pt x="195780" y="199045"/>
                  </a:lnTo>
                  <a:lnTo>
                    <a:pt x="195780" y="1"/>
                  </a:lnTo>
                  <a:close/>
                  <a:moveTo>
                    <a:pt x="18002" y="19125"/>
                  </a:moveTo>
                  <a:cubicBezTo>
                    <a:pt x="13667" y="19278"/>
                    <a:pt x="11423" y="14076"/>
                    <a:pt x="14381" y="11016"/>
                  </a:cubicBezTo>
                  <a:cubicBezTo>
                    <a:pt x="17390" y="7905"/>
                    <a:pt x="22643" y="10047"/>
                    <a:pt x="22643" y="14331"/>
                  </a:cubicBezTo>
                  <a:cubicBezTo>
                    <a:pt x="22694" y="16932"/>
                    <a:pt x="20603" y="19125"/>
                    <a:pt x="18002" y="19125"/>
                  </a:cubicBezTo>
                  <a:close/>
                  <a:moveTo>
                    <a:pt x="33964" y="19125"/>
                  </a:moveTo>
                  <a:cubicBezTo>
                    <a:pt x="29630" y="19278"/>
                    <a:pt x="27386" y="14076"/>
                    <a:pt x="30395" y="11016"/>
                  </a:cubicBezTo>
                  <a:cubicBezTo>
                    <a:pt x="33403" y="7905"/>
                    <a:pt x="38605" y="10047"/>
                    <a:pt x="38605" y="14331"/>
                  </a:cubicBezTo>
                  <a:cubicBezTo>
                    <a:pt x="38656" y="16932"/>
                    <a:pt x="36565" y="19125"/>
                    <a:pt x="33964" y="19125"/>
                  </a:cubicBezTo>
                  <a:close/>
                  <a:moveTo>
                    <a:pt x="49927" y="19125"/>
                  </a:moveTo>
                  <a:cubicBezTo>
                    <a:pt x="45643" y="19278"/>
                    <a:pt x="43348" y="14076"/>
                    <a:pt x="46357" y="11016"/>
                  </a:cubicBezTo>
                  <a:cubicBezTo>
                    <a:pt x="49366" y="7905"/>
                    <a:pt x="54619" y="10047"/>
                    <a:pt x="54619" y="14331"/>
                  </a:cubicBezTo>
                  <a:cubicBezTo>
                    <a:pt x="54670" y="16983"/>
                    <a:pt x="52579" y="19125"/>
                    <a:pt x="49927" y="19125"/>
                  </a:cubicBezTo>
                  <a:close/>
                  <a:moveTo>
                    <a:pt x="65940" y="19125"/>
                  </a:moveTo>
                  <a:cubicBezTo>
                    <a:pt x="61605" y="19278"/>
                    <a:pt x="59310" y="14076"/>
                    <a:pt x="62319" y="11016"/>
                  </a:cubicBezTo>
                  <a:cubicBezTo>
                    <a:pt x="65328" y="7905"/>
                    <a:pt x="70581" y="10047"/>
                    <a:pt x="70581" y="14331"/>
                  </a:cubicBezTo>
                  <a:cubicBezTo>
                    <a:pt x="70632" y="16932"/>
                    <a:pt x="68541" y="19125"/>
                    <a:pt x="65940" y="19125"/>
                  </a:cubicBezTo>
                  <a:close/>
                  <a:moveTo>
                    <a:pt x="81902" y="19125"/>
                  </a:moveTo>
                  <a:cubicBezTo>
                    <a:pt x="77618" y="19278"/>
                    <a:pt x="75324" y="14076"/>
                    <a:pt x="78332" y="11016"/>
                  </a:cubicBezTo>
                  <a:cubicBezTo>
                    <a:pt x="81341" y="7905"/>
                    <a:pt x="86543" y="10047"/>
                    <a:pt x="86543" y="14331"/>
                  </a:cubicBezTo>
                  <a:cubicBezTo>
                    <a:pt x="86594" y="16932"/>
                    <a:pt x="84503" y="19125"/>
                    <a:pt x="81902" y="19125"/>
                  </a:cubicBezTo>
                  <a:close/>
                  <a:moveTo>
                    <a:pt x="97865" y="19125"/>
                  </a:moveTo>
                  <a:cubicBezTo>
                    <a:pt x="93581" y="19278"/>
                    <a:pt x="91286" y="14076"/>
                    <a:pt x="94295" y="11016"/>
                  </a:cubicBezTo>
                  <a:cubicBezTo>
                    <a:pt x="97304" y="7905"/>
                    <a:pt x="102556" y="10047"/>
                    <a:pt x="102556" y="14331"/>
                  </a:cubicBezTo>
                  <a:cubicBezTo>
                    <a:pt x="102607" y="16932"/>
                    <a:pt x="100516" y="19125"/>
                    <a:pt x="97865" y="19125"/>
                  </a:cubicBezTo>
                  <a:close/>
                  <a:moveTo>
                    <a:pt x="113878" y="19125"/>
                  </a:moveTo>
                  <a:cubicBezTo>
                    <a:pt x="109543" y="19278"/>
                    <a:pt x="107299" y="14076"/>
                    <a:pt x="110257" y="11016"/>
                  </a:cubicBezTo>
                  <a:cubicBezTo>
                    <a:pt x="113266" y="7905"/>
                    <a:pt x="118519" y="10047"/>
                    <a:pt x="118519" y="14331"/>
                  </a:cubicBezTo>
                  <a:cubicBezTo>
                    <a:pt x="118570" y="16932"/>
                    <a:pt x="116479" y="19125"/>
                    <a:pt x="113878" y="19125"/>
                  </a:cubicBezTo>
                  <a:close/>
                  <a:moveTo>
                    <a:pt x="129840" y="19125"/>
                  </a:moveTo>
                  <a:cubicBezTo>
                    <a:pt x="125556" y="19278"/>
                    <a:pt x="123261" y="14076"/>
                    <a:pt x="126270" y="11016"/>
                  </a:cubicBezTo>
                  <a:cubicBezTo>
                    <a:pt x="129279" y="7905"/>
                    <a:pt x="134481" y="10047"/>
                    <a:pt x="134532" y="14331"/>
                  </a:cubicBezTo>
                  <a:cubicBezTo>
                    <a:pt x="134532" y="16932"/>
                    <a:pt x="132441" y="19125"/>
                    <a:pt x="129840" y="19125"/>
                  </a:cubicBezTo>
                  <a:close/>
                  <a:moveTo>
                    <a:pt x="145802" y="19125"/>
                  </a:moveTo>
                  <a:cubicBezTo>
                    <a:pt x="141519" y="19278"/>
                    <a:pt x="139224" y="14076"/>
                    <a:pt x="142233" y="11016"/>
                  </a:cubicBezTo>
                  <a:cubicBezTo>
                    <a:pt x="145241" y="7905"/>
                    <a:pt x="150494" y="10047"/>
                    <a:pt x="150494" y="14331"/>
                  </a:cubicBezTo>
                  <a:cubicBezTo>
                    <a:pt x="150545" y="16932"/>
                    <a:pt x="148454" y="19125"/>
                    <a:pt x="145802" y="19125"/>
                  </a:cubicBezTo>
                  <a:close/>
                  <a:moveTo>
                    <a:pt x="161816" y="19125"/>
                  </a:moveTo>
                  <a:cubicBezTo>
                    <a:pt x="157481" y="19278"/>
                    <a:pt x="155237" y="14076"/>
                    <a:pt x="158246" y="11016"/>
                  </a:cubicBezTo>
                  <a:cubicBezTo>
                    <a:pt x="161204" y="7905"/>
                    <a:pt x="166456" y="10047"/>
                    <a:pt x="166456" y="14331"/>
                  </a:cubicBezTo>
                  <a:cubicBezTo>
                    <a:pt x="166507" y="16932"/>
                    <a:pt x="164417" y="19125"/>
                    <a:pt x="161816" y="19125"/>
                  </a:cubicBezTo>
                  <a:close/>
                  <a:moveTo>
                    <a:pt x="177778" y="19125"/>
                  </a:moveTo>
                  <a:cubicBezTo>
                    <a:pt x="173494" y="19278"/>
                    <a:pt x="171199" y="14076"/>
                    <a:pt x="174208" y="11016"/>
                  </a:cubicBezTo>
                  <a:cubicBezTo>
                    <a:pt x="177217" y="7905"/>
                    <a:pt x="182470" y="10047"/>
                    <a:pt x="182470" y="14331"/>
                  </a:cubicBezTo>
                  <a:cubicBezTo>
                    <a:pt x="182470" y="16932"/>
                    <a:pt x="180379" y="19125"/>
                    <a:pt x="177778" y="19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1673825" y="49362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1673825" y="44479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1673825" y="39596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1673825" y="34713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1673825" y="29830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1673825" y="24947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1673825" y="20077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1673825" y="15194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2" name="Google Shape;1172;p46"/>
          <p:cNvSpPr/>
          <p:nvPr/>
        </p:nvSpPr>
        <p:spPr>
          <a:xfrm>
            <a:off x="3844150" y="1589716"/>
            <a:ext cx="3619875" cy="748150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3" name="Google Shape;1173;p46"/>
          <p:cNvSpPr/>
          <p:nvPr/>
        </p:nvSpPr>
        <p:spPr>
          <a:xfrm>
            <a:off x="7029075" y="1993528"/>
            <a:ext cx="434950" cy="454875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4" name="Google Shape;1174;p46"/>
          <p:cNvSpPr/>
          <p:nvPr/>
        </p:nvSpPr>
        <p:spPr>
          <a:xfrm>
            <a:off x="4372900" y="1807775"/>
            <a:ext cx="435400" cy="45490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5" name="Google Shape;1175;p46"/>
          <p:cNvGrpSpPr/>
          <p:nvPr/>
        </p:nvGrpSpPr>
        <p:grpSpPr>
          <a:xfrm>
            <a:off x="5031075" y="2505250"/>
            <a:ext cx="3606875" cy="752500"/>
            <a:chOff x="3535500" y="1373575"/>
            <a:chExt cx="3606875" cy="752500"/>
          </a:xfrm>
        </p:grpSpPr>
        <p:sp>
          <p:nvSpPr>
            <p:cNvPr id="1176" name="Google Shape;1176;p46"/>
            <p:cNvSpPr/>
            <p:nvPr/>
          </p:nvSpPr>
          <p:spPr>
            <a:xfrm>
              <a:off x="3535500" y="1450675"/>
              <a:ext cx="3606875" cy="675400"/>
            </a:xfrm>
            <a:custGeom>
              <a:avLst/>
              <a:gdLst/>
              <a:ahLst/>
              <a:cxnLst/>
              <a:rect l="l" t="t" r="r" b="b"/>
              <a:pathLst>
                <a:path w="144275" h="27016" extrusionOk="0">
                  <a:moveTo>
                    <a:pt x="3484" y="1786"/>
                  </a:moveTo>
                  <a:cubicBezTo>
                    <a:pt x="3925" y="1786"/>
                    <a:pt x="4367" y="2080"/>
                    <a:pt x="4367" y="2669"/>
                  </a:cubicBezTo>
                  <a:lnTo>
                    <a:pt x="4367" y="5234"/>
                  </a:lnTo>
                  <a:cubicBezTo>
                    <a:pt x="4367" y="5823"/>
                    <a:pt x="3925" y="6118"/>
                    <a:pt x="3484" y="6118"/>
                  </a:cubicBezTo>
                  <a:cubicBezTo>
                    <a:pt x="3042" y="6118"/>
                    <a:pt x="2600" y="5823"/>
                    <a:pt x="2600" y="5234"/>
                  </a:cubicBezTo>
                  <a:lnTo>
                    <a:pt x="2600" y="2669"/>
                  </a:lnTo>
                  <a:cubicBezTo>
                    <a:pt x="2600" y="2080"/>
                    <a:pt x="3042" y="1786"/>
                    <a:pt x="3484" y="1786"/>
                  </a:cubicBezTo>
                  <a:close/>
                  <a:moveTo>
                    <a:pt x="3484" y="8024"/>
                  </a:moveTo>
                  <a:cubicBezTo>
                    <a:pt x="3925" y="8024"/>
                    <a:pt x="4367" y="8318"/>
                    <a:pt x="4367" y="8908"/>
                  </a:cubicBezTo>
                  <a:lnTo>
                    <a:pt x="4367" y="11472"/>
                  </a:lnTo>
                  <a:cubicBezTo>
                    <a:pt x="4367" y="12061"/>
                    <a:pt x="3925" y="12356"/>
                    <a:pt x="3484" y="12356"/>
                  </a:cubicBezTo>
                  <a:cubicBezTo>
                    <a:pt x="3042" y="12356"/>
                    <a:pt x="2600" y="12061"/>
                    <a:pt x="2600" y="11472"/>
                  </a:cubicBezTo>
                  <a:lnTo>
                    <a:pt x="2600" y="8908"/>
                  </a:lnTo>
                  <a:cubicBezTo>
                    <a:pt x="2600" y="8318"/>
                    <a:pt x="3042" y="8024"/>
                    <a:pt x="3484" y="8024"/>
                  </a:cubicBezTo>
                  <a:close/>
                  <a:moveTo>
                    <a:pt x="3484" y="14279"/>
                  </a:moveTo>
                  <a:cubicBezTo>
                    <a:pt x="3925" y="14279"/>
                    <a:pt x="4367" y="14574"/>
                    <a:pt x="4367" y="15163"/>
                  </a:cubicBezTo>
                  <a:lnTo>
                    <a:pt x="4367" y="17710"/>
                  </a:lnTo>
                  <a:cubicBezTo>
                    <a:pt x="4367" y="18300"/>
                    <a:pt x="3925" y="18594"/>
                    <a:pt x="3484" y="18594"/>
                  </a:cubicBezTo>
                  <a:cubicBezTo>
                    <a:pt x="3042" y="18594"/>
                    <a:pt x="2600" y="18300"/>
                    <a:pt x="2600" y="17710"/>
                  </a:cubicBezTo>
                  <a:lnTo>
                    <a:pt x="2600" y="15163"/>
                  </a:lnTo>
                  <a:cubicBezTo>
                    <a:pt x="2600" y="14574"/>
                    <a:pt x="3042" y="14279"/>
                    <a:pt x="3484" y="14279"/>
                  </a:cubicBezTo>
                  <a:close/>
                  <a:moveTo>
                    <a:pt x="3484" y="20518"/>
                  </a:moveTo>
                  <a:cubicBezTo>
                    <a:pt x="3925" y="20518"/>
                    <a:pt x="4367" y="20812"/>
                    <a:pt x="4367" y="21401"/>
                  </a:cubicBezTo>
                  <a:lnTo>
                    <a:pt x="4367" y="23966"/>
                  </a:lnTo>
                  <a:cubicBezTo>
                    <a:pt x="4367" y="24555"/>
                    <a:pt x="3925" y="24850"/>
                    <a:pt x="3484" y="24850"/>
                  </a:cubicBezTo>
                  <a:cubicBezTo>
                    <a:pt x="3042" y="24850"/>
                    <a:pt x="2600" y="24555"/>
                    <a:pt x="2600" y="23966"/>
                  </a:cubicBezTo>
                  <a:lnTo>
                    <a:pt x="2600" y="21401"/>
                  </a:lnTo>
                  <a:cubicBezTo>
                    <a:pt x="2600" y="20812"/>
                    <a:pt x="3042" y="20518"/>
                    <a:pt x="3484" y="20518"/>
                  </a:cubicBezTo>
                  <a:close/>
                  <a:moveTo>
                    <a:pt x="1" y="1"/>
                  </a:moveTo>
                  <a:lnTo>
                    <a:pt x="1" y="27016"/>
                  </a:lnTo>
                  <a:lnTo>
                    <a:pt x="144275" y="27016"/>
                  </a:lnTo>
                  <a:lnTo>
                    <a:pt x="144275" y="1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5341100" y="1373575"/>
              <a:ext cx="20800" cy="215750"/>
            </a:xfrm>
            <a:custGeom>
              <a:avLst/>
              <a:gdLst/>
              <a:ahLst/>
              <a:cxnLst/>
              <a:rect l="l" t="t" r="r" b="b"/>
              <a:pathLst>
                <a:path w="832" h="8630" extrusionOk="0">
                  <a:moveTo>
                    <a:pt x="139" y="1"/>
                  </a:moveTo>
                  <a:lnTo>
                    <a:pt x="104" y="104"/>
                  </a:lnTo>
                  <a:lnTo>
                    <a:pt x="0" y="330"/>
                  </a:lnTo>
                  <a:lnTo>
                    <a:pt x="0" y="347"/>
                  </a:lnTo>
                  <a:lnTo>
                    <a:pt x="122" y="555"/>
                  </a:lnTo>
                  <a:lnTo>
                    <a:pt x="243" y="746"/>
                  </a:lnTo>
                  <a:lnTo>
                    <a:pt x="156" y="988"/>
                  </a:lnTo>
                  <a:lnTo>
                    <a:pt x="52" y="1213"/>
                  </a:lnTo>
                  <a:lnTo>
                    <a:pt x="52" y="1231"/>
                  </a:lnTo>
                  <a:lnTo>
                    <a:pt x="174" y="1421"/>
                  </a:lnTo>
                  <a:lnTo>
                    <a:pt x="295" y="1629"/>
                  </a:lnTo>
                  <a:lnTo>
                    <a:pt x="208" y="1855"/>
                  </a:lnTo>
                  <a:lnTo>
                    <a:pt x="104" y="2080"/>
                  </a:lnTo>
                  <a:lnTo>
                    <a:pt x="104" y="2097"/>
                  </a:lnTo>
                  <a:lnTo>
                    <a:pt x="225" y="2305"/>
                  </a:lnTo>
                  <a:lnTo>
                    <a:pt x="347" y="2496"/>
                  </a:lnTo>
                  <a:lnTo>
                    <a:pt x="260" y="2738"/>
                  </a:lnTo>
                  <a:lnTo>
                    <a:pt x="156" y="2964"/>
                  </a:lnTo>
                  <a:lnTo>
                    <a:pt x="156" y="2981"/>
                  </a:lnTo>
                  <a:lnTo>
                    <a:pt x="277" y="3189"/>
                  </a:lnTo>
                  <a:lnTo>
                    <a:pt x="399" y="3380"/>
                  </a:lnTo>
                  <a:lnTo>
                    <a:pt x="312" y="3605"/>
                  </a:lnTo>
                  <a:lnTo>
                    <a:pt x="208" y="3847"/>
                  </a:lnTo>
                  <a:lnTo>
                    <a:pt x="208" y="3865"/>
                  </a:lnTo>
                  <a:lnTo>
                    <a:pt x="329" y="4055"/>
                  </a:lnTo>
                  <a:lnTo>
                    <a:pt x="451" y="4263"/>
                  </a:lnTo>
                  <a:lnTo>
                    <a:pt x="364" y="4489"/>
                  </a:lnTo>
                  <a:lnTo>
                    <a:pt x="260" y="4714"/>
                  </a:lnTo>
                  <a:lnTo>
                    <a:pt x="260" y="4731"/>
                  </a:lnTo>
                  <a:lnTo>
                    <a:pt x="381" y="4939"/>
                  </a:lnTo>
                  <a:lnTo>
                    <a:pt x="503" y="5130"/>
                  </a:lnTo>
                  <a:lnTo>
                    <a:pt x="416" y="5372"/>
                  </a:lnTo>
                  <a:lnTo>
                    <a:pt x="312" y="5598"/>
                  </a:lnTo>
                  <a:lnTo>
                    <a:pt x="312" y="5615"/>
                  </a:lnTo>
                  <a:lnTo>
                    <a:pt x="433" y="5805"/>
                  </a:lnTo>
                  <a:lnTo>
                    <a:pt x="555" y="6013"/>
                  </a:lnTo>
                  <a:lnTo>
                    <a:pt x="468" y="6239"/>
                  </a:lnTo>
                  <a:lnTo>
                    <a:pt x="364" y="6481"/>
                  </a:lnTo>
                  <a:lnTo>
                    <a:pt x="364" y="6499"/>
                  </a:lnTo>
                  <a:lnTo>
                    <a:pt x="485" y="6689"/>
                  </a:lnTo>
                  <a:lnTo>
                    <a:pt x="624" y="6880"/>
                  </a:lnTo>
                  <a:lnTo>
                    <a:pt x="520" y="7122"/>
                  </a:lnTo>
                  <a:lnTo>
                    <a:pt x="416" y="7348"/>
                  </a:lnTo>
                  <a:lnTo>
                    <a:pt x="416" y="7365"/>
                  </a:lnTo>
                  <a:lnTo>
                    <a:pt x="537" y="7556"/>
                  </a:lnTo>
                  <a:lnTo>
                    <a:pt x="676" y="7764"/>
                  </a:lnTo>
                  <a:lnTo>
                    <a:pt x="572" y="7989"/>
                  </a:lnTo>
                  <a:lnTo>
                    <a:pt x="468" y="8231"/>
                  </a:lnTo>
                  <a:lnTo>
                    <a:pt x="485" y="8249"/>
                  </a:lnTo>
                  <a:lnTo>
                    <a:pt x="607" y="8439"/>
                  </a:lnTo>
                  <a:lnTo>
                    <a:pt x="711" y="8630"/>
                  </a:lnTo>
                  <a:lnTo>
                    <a:pt x="832" y="8613"/>
                  </a:lnTo>
                  <a:lnTo>
                    <a:pt x="711" y="8422"/>
                  </a:lnTo>
                  <a:lnTo>
                    <a:pt x="589" y="8231"/>
                  </a:lnTo>
                  <a:lnTo>
                    <a:pt x="589" y="8214"/>
                  </a:lnTo>
                  <a:lnTo>
                    <a:pt x="676" y="7971"/>
                  </a:lnTo>
                  <a:lnTo>
                    <a:pt x="780" y="7746"/>
                  </a:lnTo>
                  <a:lnTo>
                    <a:pt x="659" y="7556"/>
                  </a:lnTo>
                  <a:lnTo>
                    <a:pt x="537" y="7348"/>
                  </a:lnTo>
                  <a:lnTo>
                    <a:pt x="537" y="7330"/>
                  </a:lnTo>
                  <a:lnTo>
                    <a:pt x="624" y="7105"/>
                  </a:lnTo>
                  <a:lnTo>
                    <a:pt x="728" y="6862"/>
                  </a:lnTo>
                  <a:lnTo>
                    <a:pt x="607" y="6672"/>
                  </a:lnTo>
                  <a:lnTo>
                    <a:pt x="485" y="6481"/>
                  </a:lnTo>
                  <a:lnTo>
                    <a:pt x="485" y="6447"/>
                  </a:lnTo>
                  <a:lnTo>
                    <a:pt x="572" y="6221"/>
                  </a:lnTo>
                  <a:lnTo>
                    <a:pt x="676" y="5996"/>
                  </a:lnTo>
                  <a:lnTo>
                    <a:pt x="555" y="5788"/>
                  </a:lnTo>
                  <a:lnTo>
                    <a:pt x="433" y="5598"/>
                  </a:lnTo>
                  <a:lnTo>
                    <a:pt x="433" y="5580"/>
                  </a:lnTo>
                  <a:lnTo>
                    <a:pt x="520" y="5355"/>
                  </a:lnTo>
                  <a:lnTo>
                    <a:pt x="624" y="5112"/>
                  </a:lnTo>
                  <a:lnTo>
                    <a:pt x="503" y="4922"/>
                  </a:lnTo>
                  <a:lnTo>
                    <a:pt x="381" y="4714"/>
                  </a:lnTo>
                  <a:lnTo>
                    <a:pt x="381" y="4696"/>
                  </a:lnTo>
                  <a:lnTo>
                    <a:pt x="468" y="4471"/>
                  </a:lnTo>
                  <a:lnTo>
                    <a:pt x="572" y="4246"/>
                  </a:lnTo>
                  <a:lnTo>
                    <a:pt x="451" y="4038"/>
                  </a:lnTo>
                  <a:lnTo>
                    <a:pt x="329" y="3847"/>
                  </a:lnTo>
                  <a:lnTo>
                    <a:pt x="312" y="3830"/>
                  </a:lnTo>
                  <a:lnTo>
                    <a:pt x="416" y="3587"/>
                  </a:lnTo>
                  <a:lnTo>
                    <a:pt x="520" y="3362"/>
                  </a:lnTo>
                  <a:lnTo>
                    <a:pt x="399" y="3172"/>
                  </a:lnTo>
                  <a:lnTo>
                    <a:pt x="260" y="2964"/>
                  </a:lnTo>
                  <a:lnTo>
                    <a:pt x="260" y="2946"/>
                  </a:lnTo>
                  <a:lnTo>
                    <a:pt x="364" y="2721"/>
                  </a:lnTo>
                  <a:lnTo>
                    <a:pt x="468" y="2478"/>
                  </a:lnTo>
                  <a:lnTo>
                    <a:pt x="329" y="2288"/>
                  </a:lnTo>
                  <a:lnTo>
                    <a:pt x="208" y="2097"/>
                  </a:lnTo>
                  <a:lnTo>
                    <a:pt x="208" y="2080"/>
                  </a:lnTo>
                  <a:lnTo>
                    <a:pt x="312" y="1837"/>
                  </a:lnTo>
                  <a:lnTo>
                    <a:pt x="399" y="1612"/>
                  </a:lnTo>
                  <a:lnTo>
                    <a:pt x="277" y="1404"/>
                  </a:lnTo>
                  <a:lnTo>
                    <a:pt x="156" y="1213"/>
                  </a:lnTo>
                  <a:lnTo>
                    <a:pt x="156" y="1196"/>
                  </a:lnTo>
                  <a:lnTo>
                    <a:pt x="260" y="971"/>
                  </a:lnTo>
                  <a:lnTo>
                    <a:pt x="347" y="728"/>
                  </a:lnTo>
                  <a:lnTo>
                    <a:pt x="225" y="538"/>
                  </a:lnTo>
                  <a:lnTo>
                    <a:pt x="104" y="330"/>
                  </a:lnTo>
                  <a:lnTo>
                    <a:pt x="104" y="312"/>
                  </a:lnTo>
                  <a:lnTo>
                    <a:pt x="208" y="8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5354100" y="16010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3886400" y="15849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1"/>
                  </a:moveTo>
                  <a:lnTo>
                    <a:pt x="125785" y="1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3886400" y="1724050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3886400" y="18626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3886400" y="200172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3886400" y="1450675"/>
              <a:ext cx="25" cy="675400"/>
            </a:xfrm>
            <a:custGeom>
              <a:avLst/>
              <a:gdLst/>
              <a:ahLst/>
              <a:cxnLst/>
              <a:rect l="l" t="t" r="r" b="b"/>
              <a:pathLst>
                <a:path w="1" h="27016" fill="none" extrusionOk="0">
                  <a:moveTo>
                    <a:pt x="0" y="1"/>
                  </a:moveTo>
                  <a:lnTo>
                    <a:pt x="0" y="27016"/>
                  </a:lnTo>
                </a:path>
              </a:pathLst>
            </a:custGeom>
            <a:noFill/>
            <a:ln w="5625" cap="flat" cmpd="sng">
              <a:solidFill>
                <a:schemeClr val="accent3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87" name="Google Shape;11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00" y="3337113"/>
            <a:ext cx="1109750" cy="78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7774" y="3337113"/>
            <a:ext cx="1018298" cy="514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</p:pic>
      <p:pic>
        <p:nvPicPr>
          <p:cNvPr id="1191" name="Google Shape;119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2725" y="2667538"/>
            <a:ext cx="25527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3625" y="2534050"/>
            <a:ext cx="659100" cy="41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0740" y="1695156"/>
            <a:ext cx="286702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46"/>
          <p:cNvSpPr txBox="1"/>
          <p:nvPr/>
        </p:nvSpPr>
        <p:spPr>
          <a:xfrm>
            <a:off x="1404453" y="4334187"/>
            <a:ext cx="7056068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Login details will be given separately. Please remember to supervise your child when they are using the internet</a:t>
            </a:r>
            <a:r>
              <a:rPr lang="en" sz="1500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5" name="Google Shape;1195;p46"/>
          <p:cNvPicPr preferRelativeResize="0"/>
          <p:nvPr/>
        </p:nvPicPr>
        <p:blipFill rotWithShape="1">
          <a:blip r:embed="rId8">
            <a:alphaModFix/>
          </a:blip>
          <a:srcRect t="16952" b="16905"/>
          <a:stretch/>
        </p:blipFill>
        <p:spPr>
          <a:xfrm>
            <a:off x="4979340" y="3459300"/>
            <a:ext cx="1181435" cy="784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908;p46"/>
          <p:cNvGrpSpPr/>
          <p:nvPr/>
        </p:nvGrpSpPr>
        <p:grpSpPr>
          <a:xfrm>
            <a:off x="508475" y="1802906"/>
            <a:ext cx="3080225" cy="1093261"/>
            <a:chOff x="1433835" y="1875068"/>
            <a:chExt cx="4483589" cy="1983060"/>
          </a:xfrm>
        </p:grpSpPr>
        <p:sp>
          <p:nvSpPr>
            <p:cNvPr id="37" name="Google Shape;909;p46"/>
            <p:cNvSpPr/>
            <p:nvPr/>
          </p:nvSpPr>
          <p:spPr>
            <a:xfrm>
              <a:off x="1433835" y="1875080"/>
              <a:ext cx="4483589" cy="1983048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910;p46"/>
            <p:cNvSpPr/>
            <p:nvPr/>
          </p:nvSpPr>
          <p:spPr>
            <a:xfrm>
              <a:off x="1439750" y="19445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911;p46"/>
            <p:cNvSpPr/>
            <p:nvPr/>
          </p:nvSpPr>
          <p:spPr>
            <a:xfrm>
              <a:off x="1439750" y="20052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912;p46"/>
            <p:cNvSpPr/>
            <p:nvPr/>
          </p:nvSpPr>
          <p:spPr>
            <a:xfrm>
              <a:off x="1439750" y="20668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913;p46"/>
            <p:cNvSpPr/>
            <p:nvPr/>
          </p:nvSpPr>
          <p:spPr>
            <a:xfrm>
              <a:off x="1439750" y="21274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914;p46"/>
            <p:cNvSpPr/>
            <p:nvPr/>
          </p:nvSpPr>
          <p:spPr>
            <a:xfrm>
              <a:off x="1439750" y="21891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915;p46"/>
            <p:cNvSpPr/>
            <p:nvPr/>
          </p:nvSpPr>
          <p:spPr>
            <a:xfrm>
              <a:off x="1439750" y="22497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916;p46"/>
            <p:cNvSpPr/>
            <p:nvPr/>
          </p:nvSpPr>
          <p:spPr>
            <a:xfrm>
              <a:off x="1439750" y="23114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917;p46"/>
            <p:cNvSpPr/>
            <p:nvPr/>
          </p:nvSpPr>
          <p:spPr>
            <a:xfrm>
              <a:off x="1439750" y="23720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918;p46"/>
            <p:cNvSpPr/>
            <p:nvPr/>
          </p:nvSpPr>
          <p:spPr>
            <a:xfrm>
              <a:off x="1439750" y="24336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919;p46"/>
            <p:cNvSpPr/>
            <p:nvPr/>
          </p:nvSpPr>
          <p:spPr>
            <a:xfrm>
              <a:off x="1439750" y="24943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920;p46"/>
            <p:cNvSpPr/>
            <p:nvPr/>
          </p:nvSpPr>
          <p:spPr>
            <a:xfrm>
              <a:off x="1439750" y="25559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921;p46"/>
            <p:cNvSpPr/>
            <p:nvPr/>
          </p:nvSpPr>
          <p:spPr>
            <a:xfrm>
              <a:off x="1439750" y="261660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922;p46"/>
            <p:cNvSpPr/>
            <p:nvPr/>
          </p:nvSpPr>
          <p:spPr>
            <a:xfrm>
              <a:off x="1439750" y="26782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923;p46"/>
            <p:cNvSpPr/>
            <p:nvPr/>
          </p:nvSpPr>
          <p:spPr>
            <a:xfrm>
              <a:off x="1439750" y="27388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924;p46"/>
            <p:cNvSpPr/>
            <p:nvPr/>
          </p:nvSpPr>
          <p:spPr>
            <a:xfrm>
              <a:off x="1439750" y="28005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925;p46"/>
            <p:cNvSpPr/>
            <p:nvPr/>
          </p:nvSpPr>
          <p:spPr>
            <a:xfrm>
              <a:off x="1439750" y="28611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926;p46"/>
            <p:cNvSpPr/>
            <p:nvPr/>
          </p:nvSpPr>
          <p:spPr>
            <a:xfrm>
              <a:off x="1439750" y="29227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927;p46"/>
            <p:cNvSpPr/>
            <p:nvPr/>
          </p:nvSpPr>
          <p:spPr>
            <a:xfrm>
              <a:off x="1439750" y="29834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928;p46"/>
            <p:cNvSpPr/>
            <p:nvPr/>
          </p:nvSpPr>
          <p:spPr>
            <a:xfrm>
              <a:off x="1439750" y="304507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929;p46"/>
            <p:cNvSpPr/>
            <p:nvPr/>
          </p:nvSpPr>
          <p:spPr>
            <a:xfrm>
              <a:off x="1439750" y="31057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930;p46"/>
            <p:cNvSpPr/>
            <p:nvPr/>
          </p:nvSpPr>
          <p:spPr>
            <a:xfrm>
              <a:off x="1439750" y="316735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931;p46"/>
            <p:cNvSpPr/>
            <p:nvPr/>
          </p:nvSpPr>
          <p:spPr>
            <a:xfrm>
              <a:off x="1439750" y="32279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932;p46"/>
            <p:cNvSpPr/>
            <p:nvPr/>
          </p:nvSpPr>
          <p:spPr>
            <a:xfrm>
              <a:off x="1439750" y="328963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933;p46"/>
            <p:cNvSpPr/>
            <p:nvPr/>
          </p:nvSpPr>
          <p:spPr>
            <a:xfrm>
              <a:off x="1439750" y="3350336"/>
              <a:ext cx="4477570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934;p46"/>
            <p:cNvSpPr/>
            <p:nvPr/>
          </p:nvSpPr>
          <p:spPr>
            <a:xfrm>
              <a:off x="1439750" y="341190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935;p46"/>
            <p:cNvSpPr/>
            <p:nvPr/>
          </p:nvSpPr>
          <p:spPr>
            <a:xfrm>
              <a:off x="1439750" y="34726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936;p46"/>
            <p:cNvSpPr/>
            <p:nvPr/>
          </p:nvSpPr>
          <p:spPr>
            <a:xfrm>
              <a:off x="1439750" y="353418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937;p46"/>
            <p:cNvSpPr/>
            <p:nvPr/>
          </p:nvSpPr>
          <p:spPr>
            <a:xfrm>
              <a:off x="1439750" y="35948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938;p46"/>
            <p:cNvSpPr/>
            <p:nvPr/>
          </p:nvSpPr>
          <p:spPr>
            <a:xfrm>
              <a:off x="1439750" y="365652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939;p46"/>
            <p:cNvSpPr/>
            <p:nvPr/>
          </p:nvSpPr>
          <p:spPr>
            <a:xfrm>
              <a:off x="1439750" y="37171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940;p46"/>
            <p:cNvSpPr/>
            <p:nvPr/>
          </p:nvSpPr>
          <p:spPr>
            <a:xfrm>
              <a:off x="1439750" y="37788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941;p46"/>
            <p:cNvSpPr/>
            <p:nvPr/>
          </p:nvSpPr>
          <p:spPr>
            <a:xfrm>
              <a:off x="149252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942;p46"/>
            <p:cNvSpPr/>
            <p:nvPr/>
          </p:nvSpPr>
          <p:spPr>
            <a:xfrm>
              <a:off x="1553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943;p46"/>
            <p:cNvSpPr/>
            <p:nvPr/>
          </p:nvSpPr>
          <p:spPr>
            <a:xfrm>
              <a:off x="1614866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944;p46"/>
            <p:cNvSpPr/>
            <p:nvPr/>
          </p:nvSpPr>
          <p:spPr>
            <a:xfrm>
              <a:off x="1675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945;p46"/>
            <p:cNvSpPr/>
            <p:nvPr/>
          </p:nvSpPr>
          <p:spPr>
            <a:xfrm>
              <a:off x="1737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946;p46"/>
            <p:cNvSpPr/>
            <p:nvPr/>
          </p:nvSpPr>
          <p:spPr>
            <a:xfrm>
              <a:off x="1797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947;p46"/>
            <p:cNvSpPr/>
            <p:nvPr/>
          </p:nvSpPr>
          <p:spPr>
            <a:xfrm>
              <a:off x="18594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948;p46"/>
            <p:cNvSpPr/>
            <p:nvPr/>
          </p:nvSpPr>
          <p:spPr>
            <a:xfrm>
              <a:off x="1920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949;p46"/>
            <p:cNvSpPr/>
            <p:nvPr/>
          </p:nvSpPr>
          <p:spPr>
            <a:xfrm>
              <a:off x="1981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950;p46"/>
            <p:cNvSpPr/>
            <p:nvPr/>
          </p:nvSpPr>
          <p:spPr>
            <a:xfrm>
              <a:off x="20423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951;p46"/>
            <p:cNvSpPr/>
            <p:nvPr/>
          </p:nvSpPr>
          <p:spPr>
            <a:xfrm>
              <a:off x="21039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952;p46"/>
            <p:cNvSpPr/>
            <p:nvPr/>
          </p:nvSpPr>
          <p:spPr>
            <a:xfrm>
              <a:off x="216461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953;p46"/>
            <p:cNvSpPr/>
            <p:nvPr/>
          </p:nvSpPr>
          <p:spPr>
            <a:xfrm>
              <a:off x="2226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954;p46"/>
            <p:cNvSpPr/>
            <p:nvPr/>
          </p:nvSpPr>
          <p:spPr>
            <a:xfrm>
              <a:off x="22868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955;p46"/>
            <p:cNvSpPr/>
            <p:nvPr/>
          </p:nvSpPr>
          <p:spPr>
            <a:xfrm>
              <a:off x="23485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56;p46"/>
            <p:cNvSpPr/>
            <p:nvPr/>
          </p:nvSpPr>
          <p:spPr>
            <a:xfrm>
              <a:off x="240917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57;p46"/>
            <p:cNvSpPr/>
            <p:nvPr/>
          </p:nvSpPr>
          <p:spPr>
            <a:xfrm>
              <a:off x="247080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958;p46"/>
            <p:cNvSpPr/>
            <p:nvPr/>
          </p:nvSpPr>
          <p:spPr>
            <a:xfrm>
              <a:off x="253145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959;p46"/>
            <p:cNvSpPr/>
            <p:nvPr/>
          </p:nvSpPr>
          <p:spPr>
            <a:xfrm>
              <a:off x="25930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960;p46"/>
            <p:cNvSpPr/>
            <p:nvPr/>
          </p:nvSpPr>
          <p:spPr>
            <a:xfrm>
              <a:off x="265372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961;p46"/>
            <p:cNvSpPr/>
            <p:nvPr/>
          </p:nvSpPr>
          <p:spPr>
            <a:xfrm>
              <a:off x="271536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62;p46"/>
            <p:cNvSpPr/>
            <p:nvPr/>
          </p:nvSpPr>
          <p:spPr>
            <a:xfrm>
              <a:off x="277600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63;p46"/>
            <p:cNvSpPr/>
            <p:nvPr/>
          </p:nvSpPr>
          <p:spPr>
            <a:xfrm>
              <a:off x="28376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64;p46"/>
            <p:cNvSpPr/>
            <p:nvPr/>
          </p:nvSpPr>
          <p:spPr>
            <a:xfrm>
              <a:off x="289828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65;p46"/>
            <p:cNvSpPr/>
            <p:nvPr/>
          </p:nvSpPr>
          <p:spPr>
            <a:xfrm>
              <a:off x="295991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66;p46"/>
            <p:cNvSpPr/>
            <p:nvPr/>
          </p:nvSpPr>
          <p:spPr>
            <a:xfrm>
              <a:off x="302056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67;p46"/>
            <p:cNvSpPr/>
            <p:nvPr/>
          </p:nvSpPr>
          <p:spPr>
            <a:xfrm>
              <a:off x="30821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8;p46"/>
            <p:cNvSpPr/>
            <p:nvPr/>
          </p:nvSpPr>
          <p:spPr>
            <a:xfrm>
              <a:off x="314283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69;p46"/>
            <p:cNvSpPr/>
            <p:nvPr/>
          </p:nvSpPr>
          <p:spPr>
            <a:xfrm>
              <a:off x="320447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70;p46"/>
            <p:cNvSpPr/>
            <p:nvPr/>
          </p:nvSpPr>
          <p:spPr>
            <a:xfrm>
              <a:off x="3265178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71;p46"/>
            <p:cNvSpPr/>
            <p:nvPr/>
          </p:nvSpPr>
          <p:spPr>
            <a:xfrm>
              <a:off x="332675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972;p46"/>
            <p:cNvSpPr/>
            <p:nvPr/>
          </p:nvSpPr>
          <p:spPr>
            <a:xfrm>
              <a:off x="338745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973;p46"/>
            <p:cNvSpPr/>
            <p:nvPr/>
          </p:nvSpPr>
          <p:spPr>
            <a:xfrm>
              <a:off x="344902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974;p46"/>
            <p:cNvSpPr/>
            <p:nvPr/>
          </p:nvSpPr>
          <p:spPr>
            <a:xfrm>
              <a:off x="350973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975;p46"/>
            <p:cNvSpPr/>
            <p:nvPr/>
          </p:nvSpPr>
          <p:spPr>
            <a:xfrm>
              <a:off x="35713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976;p46"/>
            <p:cNvSpPr/>
            <p:nvPr/>
          </p:nvSpPr>
          <p:spPr>
            <a:xfrm>
              <a:off x="363201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977;p46"/>
            <p:cNvSpPr/>
            <p:nvPr/>
          </p:nvSpPr>
          <p:spPr>
            <a:xfrm>
              <a:off x="369364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978;p46"/>
            <p:cNvSpPr/>
            <p:nvPr/>
          </p:nvSpPr>
          <p:spPr>
            <a:xfrm>
              <a:off x="375428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979;p46"/>
            <p:cNvSpPr/>
            <p:nvPr/>
          </p:nvSpPr>
          <p:spPr>
            <a:xfrm>
              <a:off x="381592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980;p46"/>
            <p:cNvSpPr/>
            <p:nvPr/>
          </p:nvSpPr>
          <p:spPr>
            <a:xfrm>
              <a:off x="387656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981;p46"/>
            <p:cNvSpPr/>
            <p:nvPr/>
          </p:nvSpPr>
          <p:spPr>
            <a:xfrm>
              <a:off x="393820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982;p46"/>
            <p:cNvSpPr/>
            <p:nvPr/>
          </p:nvSpPr>
          <p:spPr>
            <a:xfrm>
              <a:off x="399884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983;p46"/>
            <p:cNvSpPr/>
            <p:nvPr/>
          </p:nvSpPr>
          <p:spPr>
            <a:xfrm>
              <a:off x="406047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984;p46"/>
            <p:cNvSpPr/>
            <p:nvPr/>
          </p:nvSpPr>
          <p:spPr>
            <a:xfrm>
              <a:off x="41211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985;p46"/>
            <p:cNvSpPr/>
            <p:nvPr/>
          </p:nvSpPr>
          <p:spPr>
            <a:xfrm>
              <a:off x="418275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986;p46"/>
            <p:cNvSpPr/>
            <p:nvPr/>
          </p:nvSpPr>
          <p:spPr>
            <a:xfrm>
              <a:off x="424339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987;p46"/>
            <p:cNvSpPr/>
            <p:nvPr/>
          </p:nvSpPr>
          <p:spPr>
            <a:xfrm>
              <a:off x="430503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988;p46"/>
            <p:cNvSpPr/>
            <p:nvPr/>
          </p:nvSpPr>
          <p:spPr>
            <a:xfrm>
              <a:off x="43656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989;p46"/>
            <p:cNvSpPr/>
            <p:nvPr/>
          </p:nvSpPr>
          <p:spPr>
            <a:xfrm>
              <a:off x="442731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990;p46"/>
            <p:cNvSpPr/>
            <p:nvPr/>
          </p:nvSpPr>
          <p:spPr>
            <a:xfrm>
              <a:off x="448795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991;p46"/>
            <p:cNvSpPr/>
            <p:nvPr/>
          </p:nvSpPr>
          <p:spPr>
            <a:xfrm>
              <a:off x="454958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992;p46"/>
            <p:cNvSpPr/>
            <p:nvPr/>
          </p:nvSpPr>
          <p:spPr>
            <a:xfrm>
              <a:off x="4610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993;p46"/>
            <p:cNvSpPr/>
            <p:nvPr/>
          </p:nvSpPr>
          <p:spPr>
            <a:xfrm>
              <a:off x="467186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994;p46"/>
            <p:cNvSpPr/>
            <p:nvPr/>
          </p:nvSpPr>
          <p:spPr>
            <a:xfrm>
              <a:off x="4732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995;p46"/>
            <p:cNvSpPr/>
            <p:nvPr/>
          </p:nvSpPr>
          <p:spPr>
            <a:xfrm>
              <a:off x="4794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996;p46"/>
            <p:cNvSpPr/>
            <p:nvPr/>
          </p:nvSpPr>
          <p:spPr>
            <a:xfrm>
              <a:off x="4854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997;p46"/>
            <p:cNvSpPr/>
            <p:nvPr/>
          </p:nvSpPr>
          <p:spPr>
            <a:xfrm>
              <a:off x="491642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998;p46"/>
            <p:cNvSpPr/>
            <p:nvPr/>
          </p:nvSpPr>
          <p:spPr>
            <a:xfrm>
              <a:off x="4977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999;p46"/>
            <p:cNvSpPr/>
            <p:nvPr/>
          </p:nvSpPr>
          <p:spPr>
            <a:xfrm>
              <a:off x="5038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000;p46"/>
            <p:cNvSpPr/>
            <p:nvPr/>
          </p:nvSpPr>
          <p:spPr>
            <a:xfrm>
              <a:off x="5099403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001;p46"/>
            <p:cNvSpPr/>
            <p:nvPr/>
          </p:nvSpPr>
          <p:spPr>
            <a:xfrm>
              <a:off x="516097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002;p46"/>
            <p:cNvSpPr/>
            <p:nvPr/>
          </p:nvSpPr>
          <p:spPr>
            <a:xfrm>
              <a:off x="522168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003;p46"/>
            <p:cNvSpPr/>
            <p:nvPr/>
          </p:nvSpPr>
          <p:spPr>
            <a:xfrm>
              <a:off x="5283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004;p46"/>
            <p:cNvSpPr/>
            <p:nvPr/>
          </p:nvSpPr>
          <p:spPr>
            <a:xfrm>
              <a:off x="534395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005;p46"/>
            <p:cNvSpPr/>
            <p:nvPr/>
          </p:nvSpPr>
          <p:spPr>
            <a:xfrm>
              <a:off x="540559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006;p46"/>
            <p:cNvSpPr/>
            <p:nvPr/>
          </p:nvSpPr>
          <p:spPr>
            <a:xfrm>
              <a:off x="546623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007;p46"/>
            <p:cNvSpPr/>
            <p:nvPr/>
          </p:nvSpPr>
          <p:spPr>
            <a:xfrm>
              <a:off x="552787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008;p46"/>
            <p:cNvSpPr/>
            <p:nvPr/>
          </p:nvSpPr>
          <p:spPr>
            <a:xfrm>
              <a:off x="558851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009;p46"/>
            <p:cNvSpPr/>
            <p:nvPr/>
          </p:nvSpPr>
          <p:spPr>
            <a:xfrm>
              <a:off x="565014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010;p46"/>
            <p:cNvSpPr/>
            <p:nvPr/>
          </p:nvSpPr>
          <p:spPr>
            <a:xfrm>
              <a:off x="571079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011;p46"/>
            <p:cNvSpPr/>
            <p:nvPr/>
          </p:nvSpPr>
          <p:spPr>
            <a:xfrm>
              <a:off x="577242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012;p46"/>
            <p:cNvSpPr/>
            <p:nvPr/>
          </p:nvSpPr>
          <p:spPr>
            <a:xfrm>
              <a:off x="58330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013;p46"/>
            <p:cNvSpPr/>
            <p:nvPr/>
          </p:nvSpPr>
          <p:spPr>
            <a:xfrm>
              <a:off x="589470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2" name="Google Shape;1186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109" y="1916836"/>
            <a:ext cx="935600" cy="9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Picture 4" descr="NumBots | Welcome to the NumBlog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21" y="1802906"/>
            <a:ext cx="1685219" cy="86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47"/>
          <p:cNvGrpSpPr/>
          <p:nvPr/>
        </p:nvGrpSpPr>
        <p:grpSpPr>
          <a:xfrm>
            <a:off x="2720704" y="666751"/>
            <a:ext cx="5734470" cy="3565753"/>
            <a:chOff x="2720704" y="666751"/>
            <a:chExt cx="5734470" cy="3565753"/>
          </a:xfrm>
        </p:grpSpPr>
        <p:grpSp>
          <p:nvGrpSpPr>
            <p:cNvPr id="1201" name="Google Shape;1201;p47"/>
            <p:cNvGrpSpPr/>
            <p:nvPr/>
          </p:nvGrpSpPr>
          <p:grpSpPr>
            <a:xfrm rot="248040">
              <a:off x="2816832" y="1169527"/>
              <a:ext cx="5542214" cy="2866940"/>
              <a:chOff x="4219534" y="-908625"/>
              <a:chExt cx="4902266" cy="2535900"/>
            </a:xfrm>
          </p:grpSpPr>
          <p:sp>
            <p:nvSpPr>
              <p:cNvPr id="1202" name="Google Shape;1202;p47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203" name="Google Shape;1203;p47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204" name="Google Shape;1204;p47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05" name="Google Shape;1205;p47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1206" name="Google Shape;1206;p47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207" name="Google Shape;1207;p47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08" name="Google Shape;1208;p47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09" name="Google Shape;1209;p47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0" name="Google Shape;1210;p47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1" name="Google Shape;1211;p47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2" name="Google Shape;1212;p47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3" name="Google Shape;1213;p47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14" name="Google Shape;1214;p47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1215" name="Google Shape;1215;p47"/>
            <p:cNvSpPr/>
            <p:nvPr/>
          </p:nvSpPr>
          <p:spPr>
            <a:xfrm rot="2948074">
              <a:off x="6726373" y="826700"/>
              <a:ext cx="810490" cy="84761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16" name="Google Shape;1216;p47"/>
          <p:cNvSpPr txBox="1">
            <a:spLocks noGrp="1"/>
          </p:cNvSpPr>
          <p:nvPr>
            <p:ph type="ctrTitle"/>
          </p:nvPr>
        </p:nvSpPr>
        <p:spPr>
          <a:xfrm rot="248135" flipH="1">
            <a:off x="3782571" y="1356957"/>
            <a:ext cx="4093358" cy="63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Final Note </a:t>
            </a:r>
            <a:endParaRPr dirty="0"/>
          </a:p>
        </p:txBody>
      </p:sp>
      <p:sp>
        <p:nvSpPr>
          <p:cNvPr id="1217" name="Google Shape;1217;p47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79512" y="2011983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do get in touch if you have any concerns or queries. </a:t>
            </a:r>
            <a:endParaRPr dirty="0"/>
          </a:p>
        </p:txBody>
      </p:sp>
      <p:pic>
        <p:nvPicPr>
          <p:cNvPr id="1218" name="Google Shape;1218;p47"/>
          <p:cNvPicPr preferRelativeResize="0"/>
          <p:nvPr/>
        </p:nvPicPr>
        <p:blipFill rotWithShape="1">
          <a:blip r:embed="rId3">
            <a:alphaModFix/>
          </a:blip>
          <a:srcRect l="8407" t="1367" r="31798" b="1677"/>
          <a:stretch/>
        </p:blipFill>
        <p:spPr>
          <a:xfrm rot="-524471">
            <a:off x="1248449" y="1180616"/>
            <a:ext cx="2414176" cy="2608962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8100" dir="5400000" algn="bl" rotWithShape="0">
              <a:srgbClr val="783F04">
                <a:alpha val="50000"/>
              </a:srgbClr>
            </a:outerShdw>
          </a:effectLst>
        </p:spPr>
      </p:pic>
      <p:sp>
        <p:nvSpPr>
          <p:cNvPr id="1219" name="Google Shape;1219;p47"/>
          <p:cNvSpPr/>
          <p:nvPr/>
        </p:nvSpPr>
        <p:spPr>
          <a:xfrm rot="10190941">
            <a:off x="3368904" y="976274"/>
            <a:ext cx="397539" cy="47028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42863" dist="9525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0" name="Google Shape;1220;p47"/>
          <p:cNvSpPr txBox="1"/>
          <p:nvPr/>
        </p:nvSpPr>
        <p:spPr>
          <a:xfrm>
            <a:off x="4277599" y="2593620"/>
            <a:ext cx="4361100" cy="127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E-mail: 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office@tottenhall.enfield.sch.uk 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Tel: 02088291100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Web: 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  <a:hlinkClick r:id="rId4"/>
              </a:rPr>
              <a:t>www.tottenhall.enfield.sch.uk</a:t>
            </a:r>
            <a:endParaRPr lang="en" dirty="0" smtClean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Class e-mail: 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  <a:hlinkClick r:id="rId5"/>
              </a:rPr>
              <a:t>turtle@tottenhall.enfield.sch.uk</a:t>
            </a:r>
            <a:endParaRPr lang="en" dirty="0" smtClean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  <a:p>
            <a:pPr lvl="0"/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  <a:hlinkClick r:id="rId6"/>
              </a:rPr>
              <a:t>seal@tottenhall.enfield.sch.uk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 </a:t>
            </a:r>
          </a:p>
          <a:p>
            <a:pPr lvl="0"/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  <a:hlinkClick r:id="rId7"/>
              </a:rPr>
              <a:t>dolphin@tottenhall.enfield.sch.uk</a:t>
            </a:r>
            <a:r>
              <a:rPr lang="en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 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1968" y="4232505"/>
            <a:ext cx="404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Chelsea Market" panose="020B0604020202020204" charset="0"/>
              </a:rPr>
              <a:t>Thank You </a:t>
            </a:r>
            <a:endParaRPr lang="en-GB" sz="1800" dirty="0">
              <a:latin typeface="Chelsea Market" panose="020B06040202020202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31"/>
          <p:cNvGrpSpPr/>
          <p:nvPr/>
        </p:nvGrpSpPr>
        <p:grpSpPr>
          <a:xfrm rot="-3913">
            <a:off x="1278103" y="1073477"/>
            <a:ext cx="1429628" cy="1442938"/>
            <a:chOff x="1626000" y="605300"/>
            <a:chExt cx="4068375" cy="4132125"/>
          </a:xfrm>
        </p:grpSpPr>
        <p:sp>
          <p:nvSpPr>
            <p:cNvPr id="717" name="Google Shape;717;p31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9" name="Google Shape;719;p31"/>
          <p:cNvSpPr txBox="1">
            <a:spLocks noGrp="1"/>
          </p:cNvSpPr>
          <p:nvPr>
            <p:ph type="title" idx="9"/>
          </p:nvPr>
        </p:nvSpPr>
        <p:spPr>
          <a:xfrm>
            <a:off x="895325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Year </a:t>
            </a:r>
            <a:r>
              <a:rPr lang="en" dirty="0" smtClean="0">
                <a:solidFill>
                  <a:srgbClr val="38761D"/>
                </a:solidFill>
              </a:rPr>
              <a:t>1 </a:t>
            </a:r>
            <a:r>
              <a:rPr lang="en" dirty="0">
                <a:solidFill>
                  <a:srgbClr val="38761D"/>
                </a:solidFill>
              </a:rPr>
              <a:t>Staff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720" name="Google Shape;720;p31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2" name="Google Shape;722;p31"/>
          <p:cNvSpPr txBox="1">
            <a:spLocks noGrp="1"/>
          </p:cNvSpPr>
          <p:nvPr>
            <p:ph type="subTitle" idx="5"/>
          </p:nvPr>
        </p:nvSpPr>
        <p:spPr>
          <a:xfrm>
            <a:off x="5987919" y="3255860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/>
              <a:t>Sana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Tahira</a:t>
            </a:r>
            <a:endParaRPr lang="en-GB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Zulfica</a:t>
            </a:r>
            <a:r>
              <a:rPr lang="en-GB" sz="2000" dirty="0" smtClean="0"/>
              <a:t>/</a:t>
            </a:r>
            <a:r>
              <a:rPr lang="en-GB" sz="2000" dirty="0" err="1" smtClean="0"/>
              <a:t>Viera</a:t>
            </a:r>
            <a:endParaRPr sz="2000" dirty="0"/>
          </a:p>
        </p:txBody>
      </p:sp>
      <p:sp>
        <p:nvSpPr>
          <p:cNvPr id="723" name="Google Shape;723;p31"/>
          <p:cNvSpPr/>
          <p:nvPr/>
        </p:nvSpPr>
        <p:spPr>
          <a:xfrm>
            <a:off x="3825335" y="10726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1"/>
          <p:cNvSpPr txBox="1">
            <a:spLocks noGrp="1"/>
          </p:cNvSpPr>
          <p:nvPr>
            <p:ph type="subTitle" idx="6"/>
          </p:nvPr>
        </p:nvSpPr>
        <p:spPr>
          <a:xfrm flipH="1">
            <a:off x="3502933" y="3352140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Naila</a:t>
            </a:r>
            <a:endParaRPr lang="en-GB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/>
              <a:t>Manjola</a:t>
            </a:r>
            <a:endParaRPr sz="2000" dirty="0"/>
          </a:p>
        </p:txBody>
      </p:sp>
      <p:sp>
        <p:nvSpPr>
          <p:cNvPr id="725" name="Google Shape;725;p31"/>
          <p:cNvSpPr txBox="1">
            <a:spLocks noGrp="1"/>
          </p:cNvSpPr>
          <p:nvPr>
            <p:ph type="title" idx="7"/>
          </p:nvPr>
        </p:nvSpPr>
        <p:spPr>
          <a:xfrm rot="477559">
            <a:off x="3910134" y="14485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 smtClean="0"/>
              <a:t>Seal</a:t>
            </a: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Class</a:t>
            </a:r>
            <a:endParaRPr sz="2100" dirty="0"/>
          </a:p>
        </p:txBody>
      </p:sp>
      <p:grpSp>
        <p:nvGrpSpPr>
          <p:cNvPr id="726" name="Google Shape;726;p31"/>
          <p:cNvGrpSpPr/>
          <p:nvPr/>
        </p:nvGrpSpPr>
        <p:grpSpPr>
          <a:xfrm rot="-557282" flipH="1">
            <a:off x="6342347" y="1073617"/>
            <a:ext cx="1429244" cy="1442669"/>
            <a:chOff x="1626000" y="605300"/>
            <a:chExt cx="4068375" cy="4132125"/>
          </a:xfrm>
        </p:grpSpPr>
        <p:sp>
          <p:nvSpPr>
            <p:cNvPr id="727" name="Google Shape;727;p31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31"/>
          <p:cNvSpPr txBox="1">
            <a:spLocks noGrp="1"/>
          </p:cNvSpPr>
          <p:nvPr>
            <p:ph type="title"/>
          </p:nvPr>
        </p:nvSpPr>
        <p:spPr>
          <a:xfrm rot="-852827" flipH="1">
            <a:off x="6411266" y="1532757"/>
            <a:ext cx="1291436" cy="577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smtClean="0"/>
              <a:t>Dolphin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Class</a:t>
            </a:r>
            <a:endParaRPr sz="2200" dirty="0"/>
          </a:p>
        </p:txBody>
      </p:sp>
      <p:sp>
        <p:nvSpPr>
          <p:cNvPr id="730" name="Google Shape;730;p31"/>
          <p:cNvSpPr txBox="1">
            <a:spLocks noGrp="1"/>
          </p:cNvSpPr>
          <p:nvPr>
            <p:ph type="title" idx="8"/>
          </p:nvPr>
        </p:nvSpPr>
        <p:spPr>
          <a:xfrm rot="-498617">
            <a:off x="1453248" y="1448437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 smtClean="0">
                <a:solidFill>
                  <a:srgbClr val="783F04"/>
                </a:solidFill>
              </a:rPr>
              <a:t>Turtle </a:t>
            </a:r>
            <a:r>
              <a:rPr lang="en" sz="2100" dirty="0">
                <a:solidFill>
                  <a:srgbClr val="783F04"/>
                </a:solidFill>
              </a:rPr>
              <a:t>Class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731" name="Google Shape;731;p31"/>
          <p:cNvGrpSpPr/>
          <p:nvPr/>
        </p:nvGrpSpPr>
        <p:grpSpPr>
          <a:xfrm rot="-4155693">
            <a:off x="1712380" y="996331"/>
            <a:ext cx="355970" cy="427189"/>
            <a:chOff x="2279900" y="1356008"/>
            <a:chExt cx="355973" cy="427192"/>
          </a:xfrm>
        </p:grpSpPr>
        <p:sp>
          <p:nvSpPr>
            <p:cNvPr id="732" name="Google Shape;732;p3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3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34" name="Google Shape;734;p3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7" name="Google Shape;737;p31"/>
          <p:cNvSpPr/>
          <p:nvPr/>
        </p:nvSpPr>
        <p:spPr>
          <a:xfrm rot="3725222">
            <a:off x="10817518" y="-1141750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31"/>
          <p:cNvGrpSpPr/>
          <p:nvPr/>
        </p:nvGrpSpPr>
        <p:grpSpPr>
          <a:xfrm rot="3589340" flipH="1">
            <a:off x="6878999" y="980097"/>
            <a:ext cx="355985" cy="427207"/>
            <a:chOff x="2279900" y="1356008"/>
            <a:chExt cx="355973" cy="427192"/>
          </a:xfrm>
        </p:grpSpPr>
        <p:sp>
          <p:nvSpPr>
            <p:cNvPr id="739" name="Google Shape;739;p3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0" name="Google Shape;740;p3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41" name="Google Shape;741;p3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 flipH="1">
            <a:off x="784598" y="3282475"/>
            <a:ext cx="2655600" cy="577800"/>
          </a:xfrm>
        </p:spPr>
        <p:txBody>
          <a:bodyPr/>
          <a:lstStyle/>
          <a:p>
            <a:r>
              <a:rPr lang="en-GB" sz="2000" dirty="0" smtClean="0"/>
              <a:t>Carly</a:t>
            </a:r>
          </a:p>
          <a:p>
            <a:r>
              <a:rPr lang="en-GB" sz="2000" dirty="0" smtClean="0"/>
              <a:t>Kathy</a:t>
            </a:r>
          </a:p>
          <a:p>
            <a:r>
              <a:rPr lang="en-GB" sz="2000" dirty="0" smtClean="0"/>
              <a:t>Maria/</a:t>
            </a:r>
            <a:r>
              <a:rPr lang="en-GB" sz="2000" dirty="0" err="1" smtClean="0"/>
              <a:t>Zulfica</a:t>
            </a:r>
            <a:endParaRPr lang="en-GB" sz="2000" dirty="0"/>
          </a:p>
        </p:txBody>
      </p:sp>
    </p:spTree>
  </p:cSld>
  <p:clrMapOvr>
    <a:masterClrMapping/>
  </p:clrMapOvr>
  <p:transition spd="slow" advTm="1243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5"/>
          <p:cNvSpPr txBox="1">
            <a:spLocks noGrp="1"/>
          </p:cNvSpPr>
          <p:nvPr>
            <p:ph type="subTitle" idx="1"/>
          </p:nvPr>
        </p:nvSpPr>
        <p:spPr>
          <a:xfrm flipH="1">
            <a:off x="1071546" y="997506"/>
            <a:ext cx="5798646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We </a:t>
            </a:r>
            <a:r>
              <a:rPr lang="en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use </a:t>
            </a: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Little Wandle Letters </a:t>
            </a:r>
            <a:r>
              <a:rPr lang="en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and </a:t>
            </a: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Sounds </a:t>
            </a:r>
            <a:r>
              <a:rPr lang="en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to deliver </a:t>
            </a: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phonics</a:t>
            </a:r>
            <a:endParaRPr sz="14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All </a:t>
            </a:r>
            <a:r>
              <a:rPr lang="en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pupils have been assessed on their phonic knowledge at the </a:t>
            </a: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end of the summer term</a:t>
            </a:r>
            <a:endParaRPr sz="14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Phonics </a:t>
            </a:r>
            <a:r>
              <a:rPr lang="en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will be taught daily in year </a:t>
            </a: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1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Children </a:t>
            </a: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will cover Phase 2, 3, 4 and 5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-Aim </a:t>
            </a: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of the phonics is for all children to </a:t>
            </a: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be able to read independently through decoding and blending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Phonics </a:t>
            </a: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meeting later in the </a:t>
            </a: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Spring Term</a:t>
            </a:r>
            <a:endParaRPr lang="en-GB" sz="14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Phonics </a:t>
            </a:r>
            <a:r>
              <a:rPr lang="en-GB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screening in June </a:t>
            </a: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2024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GB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Read alien and real words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- Any </a:t>
            </a:r>
            <a:r>
              <a:rPr lang="en" sz="1400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pupils who do not pass the phonics screening test at the end of </a:t>
            </a:r>
            <a:r>
              <a:rPr lang="en" sz="14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the year will be assessed again at the end of year 2</a:t>
            </a:r>
            <a:endParaRPr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5"/>
          <p:cNvSpPr txBox="1">
            <a:spLocks noGrp="1"/>
          </p:cNvSpPr>
          <p:nvPr>
            <p:ph type="title"/>
          </p:nvPr>
        </p:nvSpPr>
        <p:spPr>
          <a:xfrm>
            <a:off x="895350" y="421259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Phonics </a:t>
            </a:r>
            <a:endParaRPr dirty="0">
              <a:solidFill>
                <a:srgbClr val="38761D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57" y="2343594"/>
            <a:ext cx="1869717" cy="71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59" y="3126020"/>
            <a:ext cx="1869717" cy="70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59" y="3892224"/>
            <a:ext cx="1912389" cy="7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2963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6"/>
          <p:cNvSpPr txBox="1">
            <a:spLocks noGrp="1"/>
          </p:cNvSpPr>
          <p:nvPr>
            <p:ph type="title"/>
          </p:nvPr>
        </p:nvSpPr>
        <p:spPr>
          <a:xfrm>
            <a:off x="850900" y="2023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Reading</a:t>
            </a:r>
            <a:r>
              <a:rPr lang="en" dirty="0"/>
              <a:t> 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6"/>
          <p:cNvSpPr txBox="1"/>
          <p:nvPr/>
        </p:nvSpPr>
        <p:spPr>
          <a:xfrm>
            <a:off x="969264" y="552450"/>
            <a:ext cx="7583424" cy="41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- All </a:t>
            </a:r>
            <a:r>
              <a:rPr lang="en" sz="1500" dirty="0">
                <a:latin typeface="Chelsea Market" panose="020B0604020202020204" charset="0"/>
              </a:rPr>
              <a:t>pupils have been assessed in reading and reading texts have been pitched </a:t>
            </a:r>
            <a:r>
              <a:rPr lang="en" sz="1500" dirty="0" smtClean="0">
                <a:latin typeface="Chelsea Market" panose="020B0604020202020204" charset="0"/>
              </a:rPr>
              <a:t>accordingly</a:t>
            </a:r>
            <a:endParaRPr sz="1500" dirty="0">
              <a:latin typeface="Chelsea Market" panose="020B0604020202020204" charset="0"/>
            </a:endParaRPr>
          </a:p>
          <a:p>
            <a:r>
              <a:rPr lang="en" sz="1500" dirty="0" smtClean="0">
                <a:latin typeface="Chelsea Market" panose="020B0604020202020204" charset="0"/>
              </a:rPr>
              <a:t>- There </a:t>
            </a:r>
            <a:r>
              <a:rPr lang="en" sz="1500" dirty="0">
                <a:latin typeface="Chelsea Market" panose="020B0604020202020204" charset="0"/>
              </a:rPr>
              <a:t>are daily guided reading sessions with a mix of adult led and independent </a:t>
            </a:r>
            <a:r>
              <a:rPr lang="en" sz="1500" dirty="0" smtClean="0">
                <a:latin typeface="Chelsea Market" panose="020B0604020202020204" charset="0"/>
              </a:rPr>
              <a:t>reading</a:t>
            </a:r>
            <a:endParaRPr lang="en-GB" sz="1500" dirty="0" smtClean="0">
              <a:latin typeface="Chelsea Market" panose="020B0604020202020204" charset="0"/>
            </a:endParaRPr>
          </a:p>
          <a:p>
            <a:r>
              <a:rPr lang="en-GB" sz="1500" dirty="0" smtClean="0">
                <a:latin typeface="Chelsea Market" panose="020B0604020202020204" charset="0"/>
              </a:rPr>
              <a:t>- Use </a:t>
            </a:r>
            <a:r>
              <a:rPr lang="en-GB" sz="1500" dirty="0">
                <a:latin typeface="Chelsea Market" panose="020B0604020202020204" charset="0"/>
              </a:rPr>
              <a:t>phonics knowledge to break down </a:t>
            </a:r>
            <a:r>
              <a:rPr lang="en-GB" sz="1500" dirty="0" smtClean="0">
                <a:latin typeface="Chelsea Market" panose="020B0604020202020204" charset="0"/>
              </a:rPr>
              <a:t>words</a:t>
            </a:r>
            <a:endParaRPr lang="en-GB" sz="1500" dirty="0">
              <a:latin typeface="Chelsea Market" panose="020B0604020202020204" charset="0"/>
            </a:endParaRPr>
          </a:p>
          <a:p>
            <a:r>
              <a:rPr lang="en-GB" sz="1500" dirty="0" smtClean="0">
                <a:latin typeface="Chelsea Market" panose="020B0604020202020204" charset="0"/>
              </a:rPr>
              <a:t>- Read </a:t>
            </a:r>
            <a:r>
              <a:rPr lang="en-GB" sz="1500" dirty="0">
                <a:latin typeface="Chelsea Market" panose="020B0604020202020204" charset="0"/>
              </a:rPr>
              <a:t>irregular words</a:t>
            </a:r>
          </a:p>
          <a:p>
            <a:pPr>
              <a:lnSpc>
                <a:spcPct val="115000"/>
              </a:lnSpc>
            </a:pPr>
            <a:r>
              <a:rPr lang="en-GB" sz="1500" dirty="0" smtClean="0">
                <a:latin typeface="Chelsea Market" panose="020B0604020202020204" charset="0"/>
              </a:rPr>
              <a:t>- Demonstrate </a:t>
            </a:r>
            <a:r>
              <a:rPr lang="en-GB" sz="1500" dirty="0">
                <a:latin typeface="Chelsea Market" panose="020B0604020202020204" charset="0"/>
              </a:rPr>
              <a:t>understanding of what they’ve </a:t>
            </a:r>
            <a:r>
              <a:rPr lang="en-GB" sz="1500" dirty="0" smtClean="0">
                <a:latin typeface="Chelsea Market" panose="020B0604020202020204" charset="0"/>
              </a:rPr>
              <a:t>read</a:t>
            </a:r>
            <a:endParaRPr sz="15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- Pupils </a:t>
            </a:r>
            <a:r>
              <a:rPr lang="en" sz="1500" dirty="0">
                <a:latin typeface="Chelsea Market" panose="020B0604020202020204" charset="0"/>
              </a:rPr>
              <a:t>are expected to read across all areas of the </a:t>
            </a:r>
            <a:r>
              <a:rPr lang="en" sz="1500" dirty="0" smtClean="0">
                <a:latin typeface="Chelsea Market" panose="020B0604020202020204" charset="0"/>
              </a:rPr>
              <a:t>curriculum</a:t>
            </a:r>
            <a:endParaRPr sz="15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- Additional </a:t>
            </a:r>
            <a:r>
              <a:rPr lang="en" sz="1500" dirty="0">
                <a:latin typeface="Chelsea Market" panose="020B0604020202020204" charset="0"/>
              </a:rPr>
              <a:t>reading opportunities are planned for throughout the week and we expect children to make rapid </a:t>
            </a:r>
            <a:r>
              <a:rPr lang="en" sz="1500" dirty="0" smtClean="0">
                <a:latin typeface="Chelsea Market" panose="020B0604020202020204" charset="0"/>
              </a:rPr>
              <a:t>progress</a:t>
            </a:r>
            <a:endParaRPr sz="15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- There </a:t>
            </a:r>
            <a:r>
              <a:rPr lang="en" sz="1500" dirty="0">
                <a:latin typeface="Chelsea Market" panose="020B0604020202020204" charset="0"/>
              </a:rPr>
              <a:t>are many opportunities for children to read for </a:t>
            </a:r>
            <a:r>
              <a:rPr lang="en" sz="1500" dirty="0" smtClean="0">
                <a:latin typeface="Chelsea Market" panose="020B0604020202020204" charset="0"/>
              </a:rPr>
              <a:t>pleasure</a:t>
            </a:r>
            <a:endParaRPr sz="15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- Please </a:t>
            </a:r>
            <a:r>
              <a:rPr lang="en" sz="1500" dirty="0">
                <a:latin typeface="Chelsea Market" panose="020B0604020202020204" charset="0"/>
              </a:rPr>
              <a:t>ensure your child reads at home and remember to sign the reading </a:t>
            </a:r>
            <a:r>
              <a:rPr lang="en" sz="1500" dirty="0" smtClean="0">
                <a:latin typeface="Chelsea Market" panose="020B0604020202020204" charset="0"/>
              </a:rPr>
              <a:t>record</a:t>
            </a:r>
          </a:p>
          <a:p>
            <a:pPr marL="285750" indent="-285750">
              <a:buFontTx/>
              <a:buChar char="-"/>
            </a:pPr>
            <a:r>
              <a:rPr lang="en-GB" sz="1500" dirty="0" smtClean="0">
                <a:latin typeface="Chelsea Market" panose="020B0604020202020204" charset="0"/>
              </a:rPr>
              <a:t>Reading </a:t>
            </a:r>
            <a:r>
              <a:rPr lang="en-GB" sz="1500" dirty="0">
                <a:latin typeface="Chelsea Market" panose="020B0604020202020204" charset="0"/>
              </a:rPr>
              <a:t>books </a:t>
            </a:r>
            <a:r>
              <a:rPr lang="en-GB" sz="1500" dirty="0" smtClean="0">
                <a:latin typeface="Chelsea Market" panose="020B0604020202020204" charset="0"/>
              </a:rPr>
              <a:t>will be </a:t>
            </a:r>
            <a:r>
              <a:rPr lang="en-GB" sz="1500" dirty="0">
                <a:latin typeface="Chelsea Market" panose="020B0604020202020204" charset="0"/>
              </a:rPr>
              <a:t>changed once a </a:t>
            </a:r>
            <a:r>
              <a:rPr lang="en-GB" sz="1500" dirty="0" smtClean="0">
                <a:latin typeface="Chelsea Market" panose="020B0604020202020204" charset="0"/>
              </a:rPr>
              <a:t>week</a:t>
            </a:r>
          </a:p>
          <a:p>
            <a:pPr marL="285750" indent="-285750">
              <a:buFontTx/>
              <a:buChar char="-"/>
            </a:pPr>
            <a:r>
              <a:rPr lang="en-GB" sz="1500" dirty="0" smtClean="0">
                <a:latin typeface="Chelsea Market" panose="020B0604020202020204" charset="0"/>
              </a:rPr>
              <a:t>Reading records must be in book bags and need to be signed/comment made</a:t>
            </a:r>
            <a:endParaRPr lang="en-GB" sz="1500" dirty="0">
              <a:latin typeface="Chelsea Market" panose="020B0604020202020204" charset="0"/>
            </a:endParaRPr>
          </a:p>
          <a:p>
            <a:r>
              <a:rPr lang="en-GB" sz="1500" dirty="0" smtClean="0">
                <a:latin typeface="Chelsea Market" panose="020B0604020202020204" charset="0"/>
              </a:rPr>
              <a:t>- You may need to pay for lost or damaged books</a:t>
            </a:r>
            <a:endParaRPr sz="1800" dirty="0">
              <a:latin typeface="Chelsea Market" panose="020B0604020202020204" charset="0"/>
            </a:endParaRPr>
          </a:p>
        </p:txBody>
      </p:sp>
    </p:spTree>
  </p:cSld>
  <p:clrMapOvr>
    <a:masterClrMapping/>
  </p:clrMapOvr>
  <p:transition spd="slow" advTm="3290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 flipH="1">
            <a:off x="895350" y="123162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     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49" name="Google Shape;749;p32"/>
          <p:cNvSpPr txBox="1">
            <a:spLocks noGrp="1"/>
          </p:cNvSpPr>
          <p:nvPr>
            <p:ph type="title"/>
          </p:nvPr>
        </p:nvSpPr>
        <p:spPr>
          <a:xfrm>
            <a:off x="935106" y="24792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8761D"/>
                </a:solidFill>
              </a:rPr>
              <a:t>Year </a:t>
            </a:r>
            <a:r>
              <a:rPr lang="en" sz="2600" dirty="0" smtClean="0">
                <a:solidFill>
                  <a:srgbClr val="38761D"/>
                </a:solidFill>
              </a:rPr>
              <a:t>1 </a:t>
            </a:r>
            <a:r>
              <a:rPr lang="en" sz="2600" dirty="0">
                <a:solidFill>
                  <a:srgbClr val="38761D"/>
                </a:solidFill>
              </a:rPr>
              <a:t>Curriculum Focus Autumn </a:t>
            </a:r>
            <a:r>
              <a:rPr lang="en" sz="2600" dirty="0" smtClean="0">
                <a:solidFill>
                  <a:srgbClr val="38761D"/>
                </a:solidFill>
              </a:rPr>
              <a:t>2023</a:t>
            </a:r>
            <a:endParaRPr sz="2600" dirty="0">
              <a:solidFill>
                <a:srgbClr val="38761D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26" y="755374"/>
            <a:ext cx="6233823" cy="427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77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3"/>
          <p:cNvSpPr txBox="1">
            <a:spLocks noGrp="1"/>
          </p:cNvSpPr>
          <p:nvPr>
            <p:ph type="subTitle" idx="1"/>
          </p:nvPr>
        </p:nvSpPr>
        <p:spPr>
          <a:xfrm flipH="1">
            <a:off x="895350" y="123162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2C2C"/>
                </a:solidFill>
              </a:rPr>
              <a:t>          </a:t>
            </a:r>
            <a:endParaRPr sz="2000">
              <a:solidFill>
                <a:srgbClr val="2C2C2C"/>
              </a:solidFill>
            </a:endParaRPr>
          </a:p>
        </p:txBody>
      </p:sp>
      <p:sp>
        <p:nvSpPr>
          <p:cNvPr id="756" name="Google Shape;756;p33"/>
          <p:cNvSpPr txBox="1">
            <a:spLocks noGrp="1"/>
          </p:cNvSpPr>
          <p:nvPr>
            <p:ph type="title"/>
          </p:nvPr>
        </p:nvSpPr>
        <p:spPr>
          <a:xfrm>
            <a:off x="839691" y="208164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38761D"/>
                </a:solidFill>
              </a:rPr>
              <a:t>Year </a:t>
            </a:r>
            <a:r>
              <a:rPr lang="en" sz="2600" dirty="0" smtClean="0">
                <a:solidFill>
                  <a:srgbClr val="38761D"/>
                </a:solidFill>
              </a:rPr>
              <a:t>1 </a:t>
            </a:r>
            <a:r>
              <a:rPr lang="en" sz="2600" dirty="0">
                <a:solidFill>
                  <a:srgbClr val="38761D"/>
                </a:solidFill>
              </a:rPr>
              <a:t>Curriculum Focus Autumn </a:t>
            </a:r>
            <a:r>
              <a:rPr lang="en" sz="2600" dirty="0" smtClean="0">
                <a:solidFill>
                  <a:srgbClr val="38761D"/>
                </a:solidFill>
              </a:rPr>
              <a:t>2023</a:t>
            </a:r>
            <a:endParaRPr sz="2600" dirty="0">
              <a:solidFill>
                <a:srgbClr val="38761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5" t="18850" r="23055" b="18029"/>
          <a:stretch/>
        </p:blipFill>
        <p:spPr bwMode="auto">
          <a:xfrm>
            <a:off x="1160889" y="675860"/>
            <a:ext cx="6973295" cy="41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93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Writing</a:t>
            </a:r>
            <a:endParaRPr/>
          </a:p>
        </p:txBody>
      </p:sp>
      <p:sp>
        <p:nvSpPr>
          <p:cNvPr id="782" name="Google Shape;782;p37"/>
          <p:cNvSpPr txBox="1">
            <a:spLocks noGrp="1"/>
          </p:cNvSpPr>
          <p:nvPr>
            <p:ph type="body" idx="1"/>
          </p:nvPr>
        </p:nvSpPr>
        <p:spPr>
          <a:xfrm>
            <a:off x="1170025" y="1033250"/>
            <a:ext cx="6822600" cy="33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Chelsea Market" panose="020B0604020202020204" charset="0"/>
              </a:rPr>
              <a:t>- </a:t>
            </a:r>
            <a:r>
              <a:rPr lang="en-US" sz="1600" dirty="0" smtClean="0">
                <a:latin typeface="Chelsea Market" panose="020B0604020202020204" charset="0"/>
              </a:rPr>
              <a:t>Using </a:t>
            </a:r>
            <a:r>
              <a:rPr lang="en-US" sz="1600" dirty="0">
                <a:latin typeface="Chelsea Market" panose="020B0604020202020204" charset="0"/>
              </a:rPr>
              <a:t>their phonics knowledge to write words which make their spoken </a:t>
            </a:r>
            <a:r>
              <a:rPr lang="en-US" sz="1600" dirty="0" smtClean="0">
                <a:latin typeface="Chelsea Market" panose="020B0604020202020204" charset="0"/>
              </a:rPr>
              <a:t>sounds</a:t>
            </a:r>
          </a:p>
          <a:p>
            <a:pPr marL="0" indent="0">
              <a:buNone/>
            </a:pPr>
            <a:endParaRPr lang="en-US" sz="1600" dirty="0">
              <a:latin typeface="Chelsea Market" panose="020B060402020202020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helsea Market" panose="020B0604020202020204" charset="0"/>
              </a:rPr>
              <a:t>- Writing </a:t>
            </a:r>
            <a:r>
              <a:rPr lang="en-US" sz="1600" dirty="0">
                <a:latin typeface="Chelsea Market" panose="020B0604020202020204" charset="0"/>
              </a:rPr>
              <a:t>irregular common </a:t>
            </a:r>
            <a:r>
              <a:rPr lang="en-US" sz="1600" dirty="0" smtClean="0">
                <a:latin typeface="Chelsea Market" panose="020B0604020202020204" charset="0"/>
              </a:rPr>
              <a:t>words</a:t>
            </a:r>
          </a:p>
          <a:p>
            <a:pPr marL="0" indent="0">
              <a:buNone/>
            </a:pPr>
            <a:endParaRPr lang="en-US" sz="1600" dirty="0">
              <a:latin typeface="Chelsea Market" panose="020B060402020202020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helsea Market" panose="020B0604020202020204" charset="0"/>
              </a:rPr>
              <a:t>- Write </a:t>
            </a:r>
            <a:r>
              <a:rPr lang="en-US" sz="1600" dirty="0">
                <a:latin typeface="Chelsea Market" panose="020B0604020202020204" charset="0"/>
              </a:rPr>
              <a:t>simple sentences which can be read by </a:t>
            </a:r>
            <a:r>
              <a:rPr lang="en-US" sz="1600" dirty="0" smtClean="0">
                <a:latin typeface="Chelsea Market" panose="020B0604020202020204" charset="0"/>
              </a:rPr>
              <a:t>others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elsea Market" panose="020B060402020202020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helsea Market" panose="020B0604020202020204" charset="0"/>
              </a:rPr>
              <a:t>- Stories </a:t>
            </a:r>
            <a:r>
              <a:rPr lang="en-US" sz="1600" dirty="0">
                <a:latin typeface="Chelsea Market" panose="020B0604020202020204" charset="0"/>
              </a:rPr>
              <a:t>with predictable </a:t>
            </a:r>
            <a:r>
              <a:rPr lang="en-US" sz="1600" dirty="0" smtClean="0">
                <a:latin typeface="Chelsea Market" panose="020B0604020202020204" charset="0"/>
              </a:rPr>
              <a:t>phrasing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elsea Market" panose="020B060402020202020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helsea Market" panose="020B0604020202020204" charset="0"/>
              </a:rPr>
              <a:t>- Finger </a:t>
            </a:r>
            <a:r>
              <a:rPr lang="en-US" sz="1600" dirty="0">
                <a:latin typeface="Chelsea Market" panose="020B0604020202020204" charset="0"/>
              </a:rPr>
              <a:t>space, capital letters and full </a:t>
            </a:r>
            <a:r>
              <a:rPr lang="en-US" sz="1600" dirty="0" smtClean="0">
                <a:latin typeface="Chelsea Market" panose="020B0604020202020204" charset="0"/>
              </a:rPr>
              <a:t>stops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helsea Market" panose="020B060402020202020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helsea Market" panose="020B0604020202020204" charset="0"/>
              </a:rPr>
              <a:t>- Talking </a:t>
            </a:r>
            <a:r>
              <a:rPr lang="en-US" sz="1600" dirty="0">
                <a:latin typeface="Chelsea Market" panose="020B0604020202020204" charset="0"/>
              </a:rPr>
              <a:t>about their writing with their peers and teachers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/>
          </a:p>
        </p:txBody>
      </p:sp>
      <p:sp>
        <p:nvSpPr>
          <p:cNvPr id="783" name="Google Shape;783;p37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 advTm="497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8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Handwriting</a:t>
            </a:r>
            <a:endParaRPr/>
          </a:p>
        </p:txBody>
      </p:sp>
      <p:sp>
        <p:nvSpPr>
          <p:cNvPr id="789" name="Google Shape;789;p38"/>
          <p:cNvSpPr txBox="1">
            <a:spLocks noGrp="1"/>
          </p:cNvSpPr>
          <p:nvPr>
            <p:ph type="body" idx="1"/>
          </p:nvPr>
        </p:nvSpPr>
        <p:spPr>
          <a:xfrm>
            <a:off x="1027775" y="1170025"/>
            <a:ext cx="71394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Chelsea Market" panose="020B0604020202020204" charset="0"/>
              </a:rPr>
              <a:t>- We </a:t>
            </a:r>
            <a:r>
              <a:rPr lang="en-GB" dirty="0">
                <a:latin typeface="Chelsea Market" panose="020B0604020202020204" charset="0"/>
              </a:rPr>
              <a:t>are using letter-join handwriting </a:t>
            </a:r>
            <a:r>
              <a:rPr lang="en-GB" dirty="0" smtClean="0">
                <a:latin typeface="Chelsea Market" panose="020B0604020202020204" charset="0"/>
              </a:rPr>
              <a:t>scheme</a:t>
            </a:r>
            <a:endParaRPr lang="en-GB" dirty="0">
              <a:latin typeface="Chelsea Market" panose="020B0604020202020204" charset="0"/>
            </a:endParaRPr>
          </a:p>
          <a:p>
            <a:pPr marL="0" indent="0">
              <a:buNone/>
            </a:pPr>
            <a:r>
              <a:rPr lang="en-GB" dirty="0" smtClean="0">
                <a:latin typeface="Chelsea Market" panose="020B0604020202020204" charset="0"/>
              </a:rPr>
              <a:t>- Pre-cursive </a:t>
            </a:r>
            <a:r>
              <a:rPr lang="en-GB" dirty="0">
                <a:latin typeface="Chelsea Market" panose="020B0604020202020204" charset="0"/>
              </a:rPr>
              <a:t>in year 1</a:t>
            </a:r>
          </a:p>
          <a:p>
            <a:pPr marL="0" indent="0">
              <a:buNone/>
            </a:pPr>
            <a:r>
              <a:rPr lang="en-GB" dirty="0" smtClean="0">
                <a:latin typeface="Chelsea Market" panose="020B0604020202020204" charset="0"/>
              </a:rPr>
              <a:t>- Home </a:t>
            </a:r>
            <a:r>
              <a:rPr lang="en-GB" dirty="0">
                <a:latin typeface="Chelsea Market" panose="020B0604020202020204" charset="0"/>
              </a:rPr>
              <a:t>access for children to practice</a:t>
            </a:r>
            <a:endParaRPr lang="en-GB" sz="16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8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How you can help:</a:t>
            </a:r>
            <a:endParaRPr dirty="0">
              <a:solidFill>
                <a:srgbClr val="008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•Use Letter-Join </a:t>
            </a: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online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•Allow your child to write freely at </a:t>
            </a: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home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•Remind your child to write in Letter-Join when completing </a:t>
            </a: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homework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•Practise will help children develop stamina and fluency when </a:t>
            </a:r>
            <a:r>
              <a:rPr lang="en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writing</a:t>
            </a:r>
            <a:endParaRPr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90" name="Google Shape;790;p38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1"/>
          <p:cNvSpPr txBox="1">
            <a:spLocks noGrp="1"/>
          </p:cNvSpPr>
          <p:nvPr>
            <p:ph type="title" idx="4"/>
          </p:nvPr>
        </p:nvSpPr>
        <p:spPr>
          <a:xfrm>
            <a:off x="857350" y="49443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8761D"/>
                </a:solidFill>
              </a:rPr>
              <a:t>Maths</a:t>
            </a:r>
            <a:endParaRPr sz="2800" dirty="0">
              <a:solidFill>
                <a:srgbClr val="38761D"/>
              </a:solidFill>
            </a:endParaRPr>
          </a:p>
        </p:txBody>
      </p:sp>
      <p:sp>
        <p:nvSpPr>
          <p:cNvPr id="815" name="Google Shape;815;p41"/>
          <p:cNvSpPr txBox="1">
            <a:spLocks noGrp="1"/>
          </p:cNvSpPr>
          <p:nvPr>
            <p:ph type="ctrTitle" idx="2"/>
          </p:nvPr>
        </p:nvSpPr>
        <p:spPr>
          <a:xfrm flipH="1">
            <a:off x="996704" y="137588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 Value</a:t>
            </a:r>
            <a:endParaRPr/>
          </a:p>
        </p:txBody>
      </p:sp>
      <p:sp>
        <p:nvSpPr>
          <p:cNvPr id="816" name="Google Shape;816;p41"/>
          <p:cNvSpPr txBox="1">
            <a:spLocks noGrp="1"/>
          </p:cNvSpPr>
          <p:nvPr>
            <p:ph type="subTitle" idx="3"/>
          </p:nvPr>
        </p:nvSpPr>
        <p:spPr>
          <a:xfrm flipH="1">
            <a:off x="1041991" y="2084645"/>
            <a:ext cx="1775700" cy="22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Counting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O</a:t>
            </a:r>
            <a:r>
              <a:rPr lang="en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rdering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Writing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Comparing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</a:t>
            </a:r>
            <a:r>
              <a:rPr lang="en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umbers </a:t>
            </a:r>
            <a:endParaRPr sz="1800" dirty="0">
              <a:solidFill>
                <a:srgbClr val="38761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17" name="Google Shape;817;p41"/>
          <p:cNvSpPr txBox="1">
            <a:spLocks noGrp="1"/>
          </p:cNvSpPr>
          <p:nvPr>
            <p:ph type="ctrTitle"/>
          </p:nvPr>
        </p:nvSpPr>
        <p:spPr>
          <a:xfrm flipH="1">
            <a:off x="3475049" y="1375907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Solving</a:t>
            </a:r>
            <a:endParaRPr dirty="0"/>
          </a:p>
        </p:txBody>
      </p:sp>
      <p:sp>
        <p:nvSpPr>
          <p:cNvPr id="818" name="Google Shape;818;p41"/>
          <p:cNvSpPr txBox="1">
            <a:spLocks noGrp="1"/>
          </p:cNvSpPr>
          <p:nvPr>
            <p:ph type="subTitle" idx="1"/>
          </p:nvPr>
        </p:nvSpPr>
        <p:spPr>
          <a:xfrm flipH="1">
            <a:off x="3308549" y="2000026"/>
            <a:ext cx="2094600" cy="23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Number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Addition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Subtraction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Number bonds to 10</a:t>
            </a:r>
            <a:endParaRPr sz="1800" dirty="0">
              <a:solidFill>
                <a:srgbClr val="38761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19" name="Google Shape;819;p41"/>
          <p:cNvSpPr/>
          <p:nvPr/>
        </p:nvSpPr>
        <p:spPr>
          <a:xfrm>
            <a:off x="3973564" y="1754315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1"/>
          <p:cNvSpPr/>
          <p:nvPr/>
        </p:nvSpPr>
        <p:spPr>
          <a:xfrm>
            <a:off x="1558800" y="1764080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1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22" name="Google Shape;822;p41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1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25" name="Google Shape;825;p41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41"/>
          <p:cNvSpPr txBox="1"/>
          <p:nvPr/>
        </p:nvSpPr>
        <p:spPr>
          <a:xfrm>
            <a:off x="5808188" y="1264900"/>
            <a:ext cx="18177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Geometry</a:t>
            </a:r>
            <a:endParaRPr/>
          </a:p>
        </p:txBody>
      </p:sp>
      <p:sp>
        <p:nvSpPr>
          <p:cNvPr id="837" name="Google Shape;837;p41"/>
          <p:cNvSpPr/>
          <p:nvPr/>
        </p:nvSpPr>
        <p:spPr>
          <a:xfrm>
            <a:off x="6348914" y="1754315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1"/>
          <p:cNvSpPr txBox="1">
            <a:spLocks noGrp="1"/>
          </p:cNvSpPr>
          <p:nvPr>
            <p:ph type="subTitle" idx="1"/>
          </p:nvPr>
        </p:nvSpPr>
        <p:spPr>
          <a:xfrm flipH="1">
            <a:off x="5774518" y="2060801"/>
            <a:ext cx="2094600" cy="7677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38761D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Properties of 2D shape</a:t>
            </a:r>
            <a:endParaRPr sz="1800" dirty="0">
              <a:solidFill>
                <a:srgbClr val="38761D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7" name="Google Shape;817;p41"/>
          <p:cNvSpPr txBox="1">
            <a:spLocks/>
          </p:cNvSpPr>
          <p:nvPr/>
        </p:nvSpPr>
        <p:spPr>
          <a:xfrm flipH="1">
            <a:off x="3627449" y="3673358"/>
            <a:ext cx="1775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None/>
              <a:defRPr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880</Words>
  <Application>Microsoft Office PowerPoint</Application>
  <PresentationFormat>On-screen Show (16:9)</PresentationFormat>
  <Paragraphs>158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Archivo</vt:lpstr>
      <vt:lpstr>Amatic SC</vt:lpstr>
      <vt:lpstr>Signika Negative</vt:lpstr>
      <vt:lpstr>Comic Sans MS</vt:lpstr>
      <vt:lpstr>Raleway Thin</vt:lpstr>
      <vt:lpstr>Nunito Light</vt:lpstr>
      <vt:lpstr>Chelsea Market</vt:lpstr>
      <vt:lpstr>Signika Negative Light</vt:lpstr>
      <vt:lpstr>Fira Sans Extra Condensed Medium</vt:lpstr>
      <vt:lpstr>Roboto Condensed Light</vt:lpstr>
      <vt:lpstr>Paytone One</vt:lpstr>
      <vt:lpstr>Distance Learning by Slidesgo</vt:lpstr>
      <vt:lpstr>Tottenhall Infant School </vt:lpstr>
      <vt:lpstr>Year 1 Staff</vt:lpstr>
      <vt:lpstr>Phonics </vt:lpstr>
      <vt:lpstr>Reading </vt:lpstr>
      <vt:lpstr>Year 1 Curriculum Focus Autumn 2023</vt:lpstr>
      <vt:lpstr>Year 1 Curriculum Focus Autumn 2023</vt:lpstr>
      <vt:lpstr>Writing</vt:lpstr>
      <vt:lpstr>Handwriting</vt:lpstr>
      <vt:lpstr>Maths</vt:lpstr>
      <vt:lpstr>Home Learning</vt:lpstr>
      <vt:lpstr>Home Learning</vt:lpstr>
      <vt:lpstr>Important</vt:lpstr>
      <vt:lpstr>PE</vt:lpstr>
      <vt:lpstr>SCHOOL UNIFORM</vt:lpstr>
      <vt:lpstr>  EVENTS</vt:lpstr>
      <vt:lpstr>ATTENDANCE</vt:lpstr>
      <vt:lpstr>Useful Websites</vt:lpstr>
      <vt:lpstr>Final Note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Tottenhall Infant School</dc:title>
  <dc:creator>Zaheen</dc:creator>
  <cp:lastModifiedBy>Zaheen Younis</cp:lastModifiedBy>
  <cp:revision>71</cp:revision>
  <dcterms:modified xsi:type="dcterms:W3CDTF">2023-09-25T07:24:28Z</dcterms:modified>
</cp:coreProperties>
</file>